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58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530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275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76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30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83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9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8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1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6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8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0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C44D-BC55-418F-8B4E-2D2665DF7F59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7116C-3F5E-4A13-8ADD-F5B412820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6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63557"/>
            <a:ext cx="7766936" cy="1487277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Bad Script" panose="02000000000000000000" pitchFamily="2" charset="0"/>
              </a:rPr>
              <a:t>Bolalar</a:t>
            </a:r>
            <a:r>
              <a:rPr lang="en-US" sz="3200" dirty="0" smtClean="0">
                <a:latin typeface="Bad Script" panose="02000000000000000000" pitchFamily="2" charset="0"/>
              </a:rPr>
              <a:t> </a:t>
            </a:r>
            <a:r>
              <a:rPr lang="en-US" sz="3200" dirty="0" err="1" smtClean="0">
                <a:latin typeface="Bad Script" panose="02000000000000000000" pitchFamily="2" charset="0"/>
              </a:rPr>
              <a:t>qalpoqchasini</a:t>
            </a:r>
            <a:r>
              <a:rPr lang="en-US" sz="3200" dirty="0" smtClean="0">
                <a:latin typeface="Bad Script" panose="02000000000000000000" pitchFamily="2" charset="0"/>
              </a:rPr>
              <a:t> </a:t>
            </a:r>
            <a:r>
              <a:rPr lang="en-US" sz="3200" dirty="0" err="1" smtClean="0">
                <a:latin typeface="Bad Script" panose="02000000000000000000" pitchFamily="2" charset="0"/>
              </a:rPr>
              <a:t>hisoblash</a:t>
            </a:r>
            <a:r>
              <a:rPr lang="en-US" sz="3200" dirty="0" smtClean="0">
                <a:latin typeface="Bad Script" panose="02000000000000000000" pitchFamily="2" charset="0"/>
              </a:rPr>
              <a:t> </a:t>
            </a:r>
            <a:r>
              <a:rPr lang="en-US" sz="3200" dirty="0" err="1" smtClean="0">
                <a:latin typeface="Bad Script" panose="02000000000000000000" pitchFamily="2" charset="0"/>
              </a:rPr>
              <a:t>va</a:t>
            </a:r>
            <a:r>
              <a:rPr lang="en-US" sz="3200" dirty="0" smtClean="0">
                <a:latin typeface="Bad Script" panose="02000000000000000000" pitchFamily="2" charset="0"/>
              </a:rPr>
              <a:t> </a:t>
            </a:r>
            <a:r>
              <a:rPr lang="en-US" sz="3200" dirty="0" err="1" smtClean="0">
                <a:latin typeface="Bad Script" panose="02000000000000000000" pitchFamily="2" charset="0"/>
              </a:rPr>
              <a:t>chizish</a:t>
            </a:r>
            <a:endParaRPr lang="ru-RU" sz="3200" dirty="0">
              <a:latin typeface="Bad Script" panose="020000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961003"/>
            <a:ext cx="7766936" cy="318673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Bad Script" panose="02000000000000000000" pitchFamily="2" charset="0"/>
              </a:rPr>
              <a:t>Reja</a:t>
            </a:r>
            <a:r>
              <a:rPr lang="en-US" sz="2800" dirty="0" smtClean="0">
                <a:latin typeface="Bad Script" panose="02000000000000000000" pitchFamily="2" charset="0"/>
              </a:rPr>
              <a:t>:</a:t>
            </a:r>
          </a:p>
          <a:p>
            <a:endParaRPr lang="en-US" sz="2800" dirty="0" smtClean="0">
              <a:latin typeface="Bad Script" panose="02000000000000000000" pitchFamily="2" charset="0"/>
            </a:endParaRPr>
          </a:p>
          <a:p>
            <a:r>
              <a:rPr lang="en-US" sz="2800" dirty="0" smtClean="0">
                <a:latin typeface="Bad Script" panose="02000000000000000000" pitchFamily="2" charset="0"/>
              </a:rPr>
              <a:t>1.	</a:t>
            </a:r>
            <a:r>
              <a:rPr lang="en-US" sz="2800" dirty="0" err="1" smtClean="0">
                <a:latin typeface="Bad Script" panose="02000000000000000000" pitchFamily="2" charset="0"/>
              </a:rPr>
              <a:t>Qalpoqchaning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orqa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qismini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loyihalash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va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chizish</a:t>
            </a:r>
            <a:r>
              <a:rPr lang="en-US" sz="2800" dirty="0" smtClean="0">
                <a:latin typeface="Bad Script" panose="02000000000000000000" pitchFamily="2" charset="0"/>
              </a:rPr>
              <a:t>.</a:t>
            </a:r>
          </a:p>
          <a:p>
            <a:r>
              <a:rPr lang="en-US" sz="2800" dirty="0" smtClean="0">
                <a:latin typeface="Bad Script" panose="02000000000000000000" pitchFamily="2" charset="0"/>
              </a:rPr>
              <a:t>2.	</a:t>
            </a:r>
            <a:r>
              <a:rPr lang="en-US" sz="2800" dirty="0" err="1" smtClean="0">
                <a:latin typeface="Bad Script" panose="02000000000000000000" pitchFamily="2" charset="0"/>
              </a:rPr>
              <a:t>Qalpoqchaning</a:t>
            </a:r>
            <a:r>
              <a:rPr lang="en-US" sz="2800" dirty="0" smtClean="0">
                <a:latin typeface="Bad Script" panose="02000000000000000000" pitchFamily="2" charset="0"/>
              </a:rPr>
              <a:t> yon </a:t>
            </a:r>
            <a:r>
              <a:rPr lang="en-US" sz="2800" dirty="0" err="1" smtClean="0">
                <a:latin typeface="Bad Script" panose="02000000000000000000" pitchFamily="2" charset="0"/>
              </a:rPr>
              <a:t>qismini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loyihalash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va</a:t>
            </a:r>
            <a:r>
              <a:rPr lang="en-US" sz="2800" dirty="0" smtClean="0">
                <a:latin typeface="Bad Script" panose="02000000000000000000" pitchFamily="2" charset="0"/>
              </a:rPr>
              <a:t> </a:t>
            </a:r>
            <a:r>
              <a:rPr lang="en-US" sz="2800" dirty="0" err="1" smtClean="0">
                <a:latin typeface="Bad Script" panose="02000000000000000000" pitchFamily="2" charset="0"/>
              </a:rPr>
              <a:t>chizish</a:t>
            </a:r>
            <a:r>
              <a:rPr lang="en-US" sz="2800" dirty="0" smtClean="0">
                <a:latin typeface="Bad Script" panose="02000000000000000000" pitchFamily="2" charset="0"/>
              </a:rPr>
              <a:t>. </a:t>
            </a:r>
          </a:p>
          <a:p>
            <a:endParaRPr lang="en-US" sz="2800" dirty="0" smtClean="0">
              <a:latin typeface="Bad Script" panose="02000000000000000000" pitchFamily="2" charset="0"/>
            </a:endParaRPr>
          </a:p>
          <a:p>
            <a:endParaRPr lang="en-US" sz="2800" dirty="0">
              <a:latin typeface="Bad Script" panose="02000000000000000000" pitchFamily="2" charset="0"/>
            </a:endParaRPr>
          </a:p>
          <a:p>
            <a:endParaRPr lang="en-US" sz="2800" dirty="0" smtClean="0">
              <a:latin typeface="Bad Script" panose="02000000000000000000" pitchFamily="2" charset="0"/>
            </a:endParaRPr>
          </a:p>
          <a:p>
            <a:endParaRPr lang="en-US" sz="2800" dirty="0">
              <a:latin typeface="Bad Script" panose="02000000000000000000" pitchFamily="2" charset="0"/>
            </a:endParaRPr>
          </a:p>
          <a:p>
            <a:endParaRPr lang="en-US" sz="2800" dirty="0" smtClean="0">
              <a:latin typeface="Bad Script" panose="02000000000000000000" pitchFamily="2" charset="0"/>
            </a:endParaRPr>
          </a:p>
          <a:p>
            <a:endParaRPr lang="ru-RU" sz="2800" dirty="0">
              <a:latin typeface="Bad Scrip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5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675" y="609601"/>
            <a:ext cx="8833327" cy="5431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455" y="694063"/>
            <a:ext cx="6454125" cy="507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66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ad Script" panose="02000000000000000000" pitchFamily="2" charset="0"/>
              </a:rPr>
              <a:t>Chizmani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loyihalash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uchun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quyidagi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o‘lchovlar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kerak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bo‘ladi</a:t>
            </a:r>
            <a:r>
              <a:rPr lang="en-US" dirty="0" smtClean="0">
                <a:latin typeface="Bad Script" panose="02000000000000000000" pitchFamily="2" charset="0"/>
              </a:rPr>
              <a:t>: </a:t>
            </a:r>
            <a:br>
              <a:rPr lang="en-US" dirty="0" smtClean="0">
                <a:latin typeface="Bad Script" panose="02000000000000000000" pitchFamily="2" charset="0"/>
              </a:rPr>
            </a:br>
            <a:r>
              <a:rPr lang="en-US" dirty="0" smtClean="0">
                <a:latin typeface="Bad Script" panose="02000000000000000000" pitchFamily="2" charset="0"/>
              </a:rPr>
              <a:t>1.	QU=20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qalpoqcha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uzunligi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peshananing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o‘rtasidan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bo‘yin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umurtqasigacha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oraliq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o‘lchanadi</a:t>
            </a:r>
            <a:r>
              <a:rPr lang="en-US" dirty="0" smtClean="0">
                <a:latin typeface="Bad Script" panose="02000000000000000000" pitchFamily="2" charset="0"/>
              </a:rPr>
              <a:t>).</a:t>
            </a:r>
            <a:br>
              <a:rPr lang="en-US" dirty="0" smtClean="0">
                <a:latin typeface="Bad Script" panose="02000000000000000000" pitchFamily="2" charset="0"/>
              </a:rPr>
            </a:br>
            <a:r>
              <a:rPr lang="en-US" dirty="0" smtClean="0">
                <a:latin typeface="Bad Script" panose="02000000000000000000" pitchFamily="2" charset="0"/>
              </a:rPr>
              <a:t>2.	</a:t>
            </a:r>
            <a:r>
              <a:rPr lang="en-US" dirty="0" err="1" smtClean="0">
                <a:latin typeface="Bad Script" panose="02000000000000000000" pitchFamily="2" charset="0"/>
              </a:rPr>
              <a:t>BshYaA</a:t>
            </a:r>
            <a:r>
              <a:rPr lang="en-US" dirty="0" smtClean="0">
                <a:latin typeface="Bad Script" panose="02000000000000000000" pitchFamily="2" charset="0"/>
              </a:rPr>
              <a:t> = 18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boshning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peshana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ustidan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o‘lchanadigan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yarimaylanasi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Qalpoqchaning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orqa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qismini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loyihalash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br>
              <a:rPr lang="en-US" dirty="0" smtClean="0">
                <a:latin typeface="Bad Script" panose="02000000000000000000" pitchFamily="2" charset="0"/>
              </a:rPr>
            </a:br>
            <a:endParaRPr lang="ru-RU" dirty="0">
              <a:latin typeface="Bad Script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026" y="4483240"/>
            <a:ext cx="3746492" cy="218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6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sz="2700" dirty="0" err="1" smtClean="0">
                <a:latin typeface="Bad Script" panose="02000000000000000000" pitchFamily="2" charset="0"/>
              </a:rPr>
              <a:t>To‘g‘ri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burchak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chizilib</a:t>
            </a:r>
            <a:r>
              <a:rPr lang="en-US" sz="2700" dirty="0" smtClean="0">
                <a:latin typeface="Bad Script" panose="02000000000000000000" pitchFamily="2" charset="0"/>
              </a:rPr>
              <a:t>, </a:t>
            </a:r>
            <a:r>
              <a:rPr lang="en-US" sz="2700" dirty="0" err="1" smtClean="0">
                <a:latin typeface="Bad Script" panose="02000000000000000000" pitchFamily="2" charset="0"/>
              </a:rPr>
              <a:t>burchagiga</a:t>
            </a:r>
            <a:r>
              <a:rPr lang="en-US" sz="2700" dirty="0" smtClean="0">
                <a:latin typeface="Bad Script" panose="02000000000000000000" pitchFamily="2" charset="0"/>
              </a:rPr>
              <a:t> A </a:t>
            </a:r>
            <a:r>
              <a:rPr lang="en-US" sz="2700" dirty="0" err="1" smtClean="0">
                <a:latin typeface="Bad Script" panose="02000000000000000000" pitchFamily="2" charset="0"/>
              </a:rPr>
              <a:t>nuqta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qo‘yiladi</a:t>
            </a:r>
            <a:r>
              <a:rPr lang="en-US" sz="2700" dirty="0" smtClean="0">
                <a:latin typeface="Bad Script" panose="02000000000000000000" pitchFamily="2" charset="0"/>
              </a:rPr>
              <a:t>.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2. AV = AG = BshYaA:2+3 = 12 </a:t>
            </a:r>
            <a:r>
              <a:rPr lang="en-US" sz="2700" dirty="0" err="1" smtClean="0">
                <a:latin typeface="Bad Script" panose="02000000000000000000" pitchFamily="2" charset="0"/>
              </a:rPr>
              <a:t>sm</a:t>
            </a:r>
            <a:r>
              <a:rPr lang="en-US" sz="2700" dirty="0" smtClean="0">
                <a:latin typeface="Bad Script" panose="02000000000000000000" pitchFamily="2" charset="0"/>
              </a:rPr>
              <a:t> (</a:t>
            </a:r>
            <a:r>
              <a:rPr lang="en-US" sz="2700" dirty="0" err="1" smtClean="0">
                <a:latin typeface="Bad Script" panose="02000000000000000000" pitchFamily="2" charset="0"/>
              </a:rPr>
              <a:t>qalpoqcha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tomonlari</a:t>
            </a:r>
            <a:r>
              <a:rPr lang="en-US" sz="2700" dirty="0" smtClean="0">
                <a:latin typeface="Bad Script" panose="02000000000000000000" pitchFamily="2" charset="0"/>
              </a:rPr>
              <a:t>, 3 </a:t>
            </a:r>
            <a:r>
              <a:rPr lang="en-US" sz="2700" dirty="0" err="1" smtClean="0">
                <a:latin typeface="Bad Script" panose="02000000000000000000" pitchFamily="2" charset="0"/>
              </a:rPr>
              <a:t>sm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hamma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o‘lchamlar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uchun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bir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xil</a:t>
            </a:r>
            <a:r>
              <a:rPr lang="en-US" sz="2700" dirty="0" smtClean="0">
                <a:latin typeface="Bad Script" panose="02000000000000000000" pitchFamily="2" charset="0"/>
              </a:rPr>
              <a:t>).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3. A, V, G, S </a:t>
            </a:r>
            <a:r>
              <a:rPr lang="en-US" sz="2700" dirty="0" err="1" smtClean="0">
                <a:latin typeface="Bad Script" panose="02000000000000000000" pitchFamily="2" charset="0"/>
              </a:rPr>
              <a:t>nuqtalardan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kvadrat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hosil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qilib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chiziladi</a:t>
            </a:r>
            <a:r>
              <a:rPr lang="en-US" sz="2700" dirty="0" smtClean="0">
                <a:latin typeface="Bad Script" panose="02000000000000000000" pitchFamily="2" charset="0"/>
              </a:rPr>
              <a:t>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4. </a:t>
            </a:r>
            <a:r>
              <a:rPr lang="en-US" sz="2700" dirty="0" err="1" smtClean="0">
                <a:latin typeface="Bad Script" panose="02000000000000000000" pitchFamily="2" charset="0"/>
              </a:rPr>
              <a:t>Kvadratning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hamma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tomonlari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ikkiga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bo‘linib</a:t>
            </a:r>
            <a:r>
              <a:rPr lang="en-US" sz="2700" dirty="0" smtClean="0">
                <a:latin typeface="Bad Script" panose="02000000000000000000" pitchFamily="2" charset="0"/>
              </a:rPr>
              <a:t>, 1, 2, 3, 4 </a:t>
            </a:r>
            <a:r>
              <a:rPr lang="en-US" sz="2700" dirty="0" err="1" smtClean="0">
                <a:latin typeface="Bad Script" panose="02000000000000000000" pitchFamily="2" charset="0"/>
              </a:rPr>
              <a:t>nuqtalar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bilan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belgilanadi</a:t>
            </a:r>
            <a:r>
              <a:rPr lang="en-US" sz="2700" dirty="0" smtClean="0">
                <a:latin typeface="Bad Script" panose="02000000000000000000" pitchFamily="2" charset="0"/>
              </a:rPr>
              <a:t>, </a:t>
            </a:r>
            <a:r>
              <a:rPr lang="en-US" sz="2700" dirty="0" err="1" smtClean="0">
                <a:latin typeface="Bad Script" panose="02000000000000000000" pitchFamily="2" charset="0"/>
              </a:rPr>
              <a:t>ya’ni</a:t>
            </a:r>
            <a:r>
              <a:rPr lang="en-US" sz="2700" dirty="0" smtClean="0">
                <a:latin typeface="Bad Script" panose="02000000000000000000" pitchFamily="2" charset="0"/>
              </a:rPr>
              <a:t> AV:2 = 12:2 = 6 sm.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5. </a:t>
            </a:r>
            <a:r>
              <a:rPr lang="en-US" sz="2700" dirty="0" err="1" smtClean="0">
                <a:latin typeface="Bad Script" panose="02000000000000000000" pitchFamily="2" charset="0"/>
              </a:rPr>
              <a:t>Burchak</a:t>
            </a:r>
            <a:r>
              <a:rPr lang="en-US" sz="2700" dirty="0" smtClean="0">
                <a:latin typeface="Bad Script" panose="02000000000000000000" pitchFamily="2" charset="0"/>
              </a:rPr>
              <a:t> A </a:t>
            </a:r>
            <a:r>
              <a:rPr lang="en-US" sz="2700" dirty="0" err="1" smtClean="0">
                <a:latin typeface="Bad Script" panose="02000000000000000000" pitchFamily="2" charset="0"/>
              </a:rPr>
              <a:t>va</a:t>
            </a:r>
            <a:r>
              <a:rPr lang="en-US" sz="2700" dirty="0" smtClean="0">
                <a:latin typeface="Bad Script" panose="02000000000000000000" pitchFamily="2" charset="0"/>
              </a:rPr>
              <a:t> V </a:t>
            </a:r>
            <a:r>
              <a:rPr lang="en-US" sz="2700" dirty="0" err="1" smtClean="0">
                <a:latin typeface="Bad Script" panose="02000000000000000000" pitchFamily="2" charset="0"/>
              </a:rPr>
              <a:t>nuqtalardan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bissektrisa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chiqazib</a:t>
            </a:r>
            <a:r>
              <a:rPr lang="en-US" sz="2700" dirty="0" smtClean="0">
                <a:latin typeface="Bad Script" panose="02000000000000000000" pitchFamily="2" charset="0"/>
              </a:rPr>
              <a:t>, </a:t>
            </a:r>
            <a:r>
              <a:rPr lang="en-US" sz="2700" dirty="0" err="1" smtClean="0">
                <a:latin typeface="Bad Script" panose="02000000000000000000" pitchFamily="2" charset="0"/>
              </a:rPr>
              <a:t>unga</a:t>
            </a:r>
            <a:r>
              <a:rPr lang="en-US" sz="2700" dirty="0" smtClean="0">
                <a:latin typeface="Bad Script" panose="02000000000000000000" pitchFamily="2" charset="0"/>
              </a:rPr>
              <a:t> 2 </a:t>
            </a:r>
            <a:r>
              <a:rPr lang="en-US" sz="2700" dirty="0" err="1" smtClean="0">
                <a:latin typeface="Bad Script" panose="02000000000000000000" pitchFamily="2" charset="0"/>
              </a:rPr>
              <a:t>sm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qo‘yiladi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va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mos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ravishda</a:t>
            </a:r>
            <a:r>
              <a:rPr lang="en-US" sz="2700" dirty="0" smtClean="0">
                <a:latin typeface="Bad Script" panose="02000000000000000000" pitchFamily="2" charset="0"/>
              </a:rPr>
              <a:t> 5, 6 </a:t>
            </a:r>
            <a:r>
              <a:rPr lang="en-US" sz="2700" dirty="0" err="1" smtClean="0">
                <a:latin typeface="Bad Script" panose="02000000000000000000" pitchFamily="2" charset="0"/>
              </a:rPr>
              <a:t>nuqtalar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bilan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belgilanadi</a:t>
            </a:r>
            <a:r>
              <a:rPr lang="en-US" sz="2700" dirty="0" smtClean="0">
                <a:latin typeface="Bad Script" panose="02000000000000000000" pitchFamily="2" charset="0"/>
              </a:rPr>
              <a:t>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6. G7 = 2 </a:t>
            </a:r>
            <a:r>
              <a:rPr lang="en-US" sz="2700" dirty="0" err="1" smtClean="0">
                <a:latin typeface="Bad Script" panose="02000000000000000000" pitchFamily="2" charset="0"/>
              </a:rPr>
              <a:t>sm</a:t>
            </a:r>
            <a:r>
              <a:rPr lang="en-US" sz="2700" dirty="0" smtClean="0">
                <a:latin typeface="Bad Script" panose="02000000000000000000" pitchFamily="2" charset="0"/>
              </a:rPr>
              <a:t> (</a:t>
            </a:r>
            <a:r>
              <a:rPr lang="en-US" sz="2700" dirty="0" err="1" smtClean="0">
                <a:latin typeface="Bad Script" panose="02000000000000000000" pitchFamily="2" charset="0"/>
              </a:rPr>
              <a:t>o‘ng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tomonga</a:t>
            </a:r>
            <a:r>
              <a:rPr lang="en-US" sz="2700" dirty="0" smtClean="0">
                <a:latin typeface="Bad Script" panose="02000000000000000000" pitchFamily="2" charset="0"/>
              </a:rPr>
              <a:t>), S8 = 2 </a:t>
            </a:r>
            <a:r>
              <a:rPr lang="en-US" sz="2700" dirty="0" err="1" smtClean="0">
                <a:latin typeface="Bad Script" panose="02000000000000000000" pitchFamily="2" charset="0"/>
              </a:rPr>
              <a:t>sm</a:t>
            </a:r>
            <a:r>
              <a:rPr lang="en-US" sz="2700" dirty="0" smtClean="0">
                <a:latin typeface="Bad Script" panose="02000000000000000000" pitchFamily="2" charset="0"/>
              </a:rPr>
              <a:t> (chap </a:t>
            </a:r>
            <a:r>
              <a:rPr lang="en-US" sz="2700" dirty="0" err="1" smtClean="0">
                <a:latin typeface="Bad Script" panose="02000000000000000000" pitchFamily="2" charset="0"/>
              </a:rPr>
              <a:t>tomonga</a:t>
            </a:r>
            <a:r>
              <a:rPr lang="en-US" sz="2700" dirty="0" smtClean="0">
                <a:latin typeface="Bad Script" panose="02000000000000000000" pitchFamily="2" charset="0"/>
              </a:rPr>
              <a:t>) </a:t>
            </a:r>
            <a:r>
              <a:rPr lang="en-US" sz="2700" dirty="0" err="1" smtClean="0">
                <a:latin typeface="Bad Script" panose="02000000000000000000" pitchFamily="2" charset="0"/>
              </a:rPr>
              <a:t>yordamchi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nuqtalar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belgilanadi</a:t>
            </a:r>
            <a:r>
              <a:rPr lang="en-US" sz="2700" dirty="0" smtClean="0">
                <a:latin typeface="Bad Script" panose="02000000000000000000" pitchFamily="2" charset="0"/>
              </a:rPr>
              <a:t>, </a:t>
            </a:r>
            <a:r>
              <a:rPr lang="en-US" sz="2700" dirty="0" err="1" smtClean="0">
                <a:latin typeface="Bad Script" panose="02000000000000000000" pitchFamily="2" charset="0"/>
              </a:rPr>
              <a:t>ya’ni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ensa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qismining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kengligi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hosil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qilinadi</a:t>
            </a:r>
            <a:r>
              <a:rPr lang="en-US" sz="2700" dirty="0" smtClean="0">
                <a:latin typeface="Bad Script" panose="02000000000000000000" pitchFamily="2" charset="0"/>
              </a:rPr>
              <a:t>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7. 7, 4, 5, 1, 6, 2, 8 </a:t>
            </a:r>
            <a:r>
              <a:rPr lang="en-US" sz="2700" dirty="0" err="1" smtClean="0">
                <a:latin typeface="Bad Script" panose="02000000000000000000" pitchFamily="2" charset="0"/>
              </a:rPr>
              <a:t>nuqtalar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ravon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aylana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egri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chiziq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bilan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tutashtiriladi</a:t>
            </a:r>
            <a:r>
              <a:rPr lang="en-US" sz="2700" dirty="0" smtClean="0">
                <a:latin typeface="Bad Script" panose="02000000000000000000" pitchFamily="2" charset="0"/>
              </a:rPr>
              <a:t>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8. 33 = 0, 5 </a:t>
            </a:r>
            <a:r>
              <a:rPr lang="en-US" sz="2700" dirty="0" err="1" smtClean="0">
                <a:latin typeface="Bad Script" panose="02000000000000000000" pitchFamily="2" charset="0"/>
              </a:rPr>
              <a:t>sm</a:t>
            </a:r>
            <a:r>
              <a:rPr lang="en-US" sz="2700" dirty="0" smtClean="0">
                <a:latin typeface="Bad Script" panose="02000000000000000000" pitchFamily="2" charset="0"/>
              </a:rPr>
              <a:t> (</a:t>
            </a:r>
            <a:r>
              <a:rPr lang="en-US" sz="2700" dirty="0" err="1" smtClean="0">
                <a:latin typeface="Bad Script" panose="02000000000000000000" pitchFamily="2" charset="0"/>
              </a:rPr>
              <a:t>ensa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qismining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ko‘tarilishi</a:t>
            </a:r>
            <a:r>
              <a:rPr lang="en-US" sz="2700" dirty="0" smtClean="0">
                <a:latin typeface="Bad Script" panose="02000000000000000000" pitchFamily="2" charset="0"/>
              </a:rPr>
              <a:t>, </a:t>
            </a:r>
            <a:r>
              <a:rPr lang="en-US" sz="2700" dirty="0" err="1" smtClean="0">
                <a:latin typeface="Bad Script" panose="02000000000000000000" pitchFamily="2" charset="0"/>
              </a:rPr>
              <a:t>doimiy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qiymat</a:t>
            </a:r>
            <a:r>
              <a:rPr lang="en-US" sz="2700" dirty="0" smtClean="0">
                <a:latin typeface="Bad Script" panose="02000000000000000000" pitchFamily="2" charset="0"/>
              </a:rPr>
              <a:t>).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smtClean="0">
                <a:latin typeface="Bad Script" panose="02000000000000000000" pitchFamily="2" charset="0"/>
              </a:rPr>
              <a:t>9. 7, 3 , 8 </a:t>
            </a:r>
            <a:r>
              <a:rPr lang="en-US" sz="2700" dirty="0" err="1" smtClean="0">
                <a:latin typeface="Bad Script" panose="02000000000000000000" pitchFamily="2" charset="0"/>
              </a:rPr>
              <a:t>nuqtalar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ravon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egri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chiziq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bilan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tutashtiriladi</a:t>
            </a:r>
            <a:r>
              <a:rPr lang="en-US" sz="2700" dirty="0" smtClean="0">
                <a:latin typeface="Bad Script" panose="02000000000000000000" pitchFamily="2" charset="0"/>
              </a:rPr>
              <a:t>. </a:t>
            </a:r>
            <a:br>
              <a:rPr lang="en-US" sz="2700" dirty="0" smtClean="0">
                <a:latin typeface="Bad Script" panose="02000000000000000000" pitchFamily="2" charset="0"/>
              </a:rPr>
            </a:br>
            <a:r>
              <a:rPr lang="en-US" sz="2700" dirty="0" err="1" smtClean="0">
                <a:latin typeface="Bad Script" panose="02000000000000000000" pitchFamily="2" charset="0"/>
              </a:rPr>
              <a:t>Qalpoqchaning</a:t>
            </a:r>
            <a:r>
              <a:rPr lang="en-US" sz="2700" dirty="0" smtClean="0">
                <a:latin typeface="Bad Script" panose="02000000000000000000" pitchFamily="2" charset="0"/>
              </a:rPr>
              <a:t> yon </a:t>
            </a:r>
            <a:r>
              <a:rPr lang="en-US" sz="2700" dirty="0" err="1" smtClean="0">
                <a:latin typeface="Bad Script" panose="02000000000000000000" pitchFamily="2" charset="0"/>
              </a:rPr>
              <a:t>qismini</a:t>
            </a:r>
            <a:r>
              <a:rPr lang="en-US" sz="2700" dirty="0" smtClean="0">
                <a:latin typeface="Bad Script" panose="02000000000000000000" pitchFamily="2" charset="0"/>
              </a:rPr>
              <a:t> </a:t>
            </a:r>
            <a:r>
              <a:rPr lang="en-US" sz="2700" dirty="0" err="1" smtClean="0">
                <a:latin typeface="Bad Script" panose="02000000000000000000" pitchFamily="2" charset="0"/>
              </a:rPr>
              <a:t>loyihalash</a:t>
            </a:r>
            <a:r>
              <a:rPr lang="en-US" sz="2700" dirty="0" smtClean="0">
                <a:latin typeface="Bad Script" panose="02000000000000000000" pitchFamily="2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00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573" y="88135"/>
            <a:ext cx="8899429" cy="5953227"/>
          </a:xfrm>
        </p:spPr>
        <p:txBody>
          <a:bodyPr/>
          <a:lstStyle/>
          <a:p>
            <a:r>
              <a:rPr lang="en-US" dirty="0" smtClean="0">
                <a:latin typeface="Bad Script" panose="02000000000000000000" pitchFamily="2" charset="0"/>
              </a:rPr>
              <a:t>10. </a:t>
            </a:r>
            <a:r>
              <a:rPr lang="en-US" dirty="0" err="1" smtClean="0">
                <a:latin typeface="Bad Script" panose="02000000000000000000" pitchFamily="2" charset="0"/>
              </a:rPr>
              <a:t>To‘g‘ri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burchak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chizilib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uning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burchagi</a:t>
            </a:r>
            <a:r>
              <a:rPr lang="en-US" dirty="0" smtClean="0">
                <a:latin typeface="Bad Script" panose="02000000000000000000" pitchFamily="2" charset="0"/>
              </a:rPr>
              <a:t> A </a:t>
            </a:r>
            <a:r>
              <a:rPr lang="en-US" dirty="0" err="1" smtClean="0">
                <a:latin typeface="Bad Script" panose="02000000000000000000" pitchFamily="2" charset="0"/>
              </a:rPr>
              <a:t>nuqta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bilan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belgilanadi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r>
              <a:rPr lang="en-US" dirty="0" smtClean="0">
                <a:latin typeface="Bad Script" panose="02000000000000000000" pitchFamily="2" charset="0"/>
              </a:rPr>
              <a:t>11. AV = 18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qalpoqcha</a:t>
            </a:r>
            <a:r>
              <a:rPr lang="en-US" dirty="0" smtClean="0">
                <a:latin typeface="Bad Script" panose="02000000000000000000" pitchFamily="2" charset="0"/>
              </a:rPr>
              <a:t> tepa </a:t>
            </a:r>
            <a:r>
              <a:rPr lang="en-US" dirty="0" err="1" smtClean="0">
                <a:latin typeface="Bad Script" panose="02000000000000000000" pitchFamily="2" charset="0"/>
              </a:rPr>
              <a:t>qismining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o‘lchangan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uzunligi</a:t>
            </a:r>
            <a:r>
              <a:rPr lang="en-US" dirty="0" smtClean="0">
                <a:latin typeface="Bad Script" panose="02000000000000000000" pitchFamily="2" charset="0"/>
              </a:rPr>
              <a:t>). </a:t>
            </a:r>
          </a:p>
          <a:p>
            <a:r>
              <a:rPr lang="en-US" dirty="0" smtClean="0">
                <a:latin typeface="Bad Script" panose="02000000000000000000" pitchFamily="2" charset="0"/>
              </a:rPr>
              <a:t>12. AG = BshYaA:2 = 9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qalpoqcha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kengligi</a:t>
            </a:r>
            <a:r>
              <a:rPr lang="en-US" dirty="0" smtClean="0">
                <a:latin typeface="Bad Script" panose="02000000000000000000" pitchFamily="2" charset="0"/>
              </a:rPr>
              <a:t>). </a:t>
            </a:r>
          </a:p>
          <a:p>
            <a:r>
              <a:rPr lang="en-US" dirty="0" smtClean="0">
                <a:latin typeface="Bad Script" panose="02000000000000000000" pitchFamily="2" charset="0"/>
              </a:rPr>
              <a:t>13. AVGD </a:t>
            </a:r>
            <a:r>
              <a:rPr lang="en-US" dirty="0" err="1" smtClean="0">
                <a:latin typeface="Bad Script" panose="02000000000000000000" pitchFamily="2" charset="0"/>
              </a:rPr>
              <a:t>to‘g‘ri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to‘rtburchak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olinadi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r>
              <a:rPr lang="en-US" dirty="0" smtClean="0">
                <a:latin typeface="Bad Script" panose="02000000000000000000" pitchFamily="2" charset="0"/>
              </a:rPr>
              <a:t>14. AA1 = AV:2 = 18:2 = 9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yordamchi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nuqta</a:t>
            </a:r>
            <a:r>
              <a:rPr lang="en-US" dirty="0" smtClean="0">
                <a:latin typeface="Bad Script" panose="02000000000000000000" pitchFamily="2" charset="0"/>
              </a:rPr>
              <a:t>). </a:t>
            </a:r>
          </a:p>
          <a:p>
            <a:r>
              <a:rPr lang="en-US" dirty="0" smtClean="0">
                <a:latin typeface="Bad Script" panose="02000000000000000000" pitchFamily="2" charset="0"/>
              </a:rPr>
              <a:t>15. A </a:t>
            </a:r>
            <a:r>
              <a:rPr lang="en-US" dirty="0" err="1" smtClean="0">
                <a:latin typeface="Bad Script" panose="02000000000000000000" pitchFamily="2" charset="0"/>
              </a:rPr>
              <a:t>burchakdan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bissektrisa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chiqazilib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unga</a:t>
            </a:r>
            <a:r>
              <a:rPr lang="en-US" dirty="0" smtClean="0">
                <a:latin typeface="Bad Script" panose="02000000000000000000" pitchFamily="2" charset="0"/>
              </a:rPr>
              <a:t> 1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qo‘yiladi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1 </a:t>
            </a:r>
            <a:r>
              <a:rPr lang="en-US" dirty="0" err="1" smtClean="0">
                <a:latin typeface="Bad Script" panose="02000000000000000000" pitchFamily="2" charset="0"/>
              </a:rPr>
              <a:t>nuqta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bilan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belgilanadi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r>
              <a:rPr lang="en-US" dirty="0" smtClean="0">
                <a:latin typeface="Bad Script" panose="02000000000000000000" pitchFamily="2" charset="0"/>
              </a:rPr>
              <a:t>16. D, 2, 1, A1 </a:t>
            </a:r>
            <a:r>
              <a:rPr lang="en-US" dirty="0" err="1" smtClean="0">
                <a:latin typeface="Bad Script" panose="02000000000000000000" pitchFamily="2" charset="0"/>
              </a:rPr>
              <a:t>nuqtalar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chizg‘ich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yordamida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tutashtiriladi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306" y="2963537"/>
            <a:ext cx="4318612" cy="349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31393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119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Bad Script</vt:lpstr>
      <vt:lpstr>Trebuchet MS</vt:lpstr>
      <vt:lpstr>Wingdings 3</vt:lpstr>
      <vt:lpstr>Грань</vt:lpstr>
      <vt:lpstr>Bolalar qalpoqchasini hisoblash va chizish</vt:lpstr>
      <vt:lpstr> </vt:lpstr>
      <vt:lpstr>Chizmani loyihalash uchun quyidagi o‘lchovlar kerak bo‘ladi:  1. QU=20 sm, qalpoqcha uzunligi (peshananing o‘rtasidan bo‘yin umurtqasigacha bo‘lgan oraliq o‘lchanadi). 2. BshYaA = 18 sm, boshning peshana ustidan o‘lchanadigan yarimaylanasi. Qalpoqchaning orqa qismini loyihalash.  </vt:lpstr>
      <vt:lpstr>1. To‘g‘ri burchak chizilib, burchagiga A nuqta qo‘yiladi. 2. AV = AG = BshYaA:2+3 = 12 sm (qalpoqcha tomonlari, 3 sm hamma o‘lchamlar uchun bir xil).  3. A, V, G, S nuqtalardan kvadrat hosil qilib chiziladi.  4. Kvadratning hamma tomonlari ikkiga bo‘linib, 1, 2, 3, 4 nuqtalar bilan belgilanadi, ya’ni AV:2 = 12:2 = 6 sm.  5. Burchak A va V nuqtalardan bissektrisa chiqazib, unga 2 sm qo‘yiladi va mos ravishda 5, 6 nuqtalar bilan belgilanadi.  6. G7 = 2 sm (o‘ng tomonga), S8 = 2 sm (chap tomonga) yordamchi nuqtalar belgilanadi, ya’ni ensa qismining kengligi hosil qilinadi.  7. 7, 4, 5, 1, 6, 2, 8 nuqtalar ravon aylana egri chiziq bilan tutashtiriladi.  8. 33 = 0, 5 sm (ensa qismining ko‘tarilishi, doimiy qiymat).  9. 7, 3 , 8 nuqtalar ravon egri chiziq bilan tutashtiriladi.  Qalpoqchaning yon qismini loyihalash.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Bolalar qalpoqchasini hisoblash va chizish</dc:title>
  <dc:creator>E-MaxUser</dc:creator>
  <cp:lastModifiedBy>E-MaxUser</cp:lastModifiedBy>
  <cp:revision>3</cp:revision>
  <dcterms:created xsi:type="dcterms:W3CDTF">2021-12-22T06:16:41Z</dcterms:created>
  <dcterms:modified xsi:type="dcterms:W3CDTF">2021-12-24T12:03:23Z</dcterms:modified>
</cp:coreProperties>
</file>