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C44D-BC55-418F-8B4E-2D2665DF7F59}" type="datetimeFigureOut">
              <a:rPr lang="ru-RU" smtClean="0"/>
              <a:t>24.12.2021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7116C-3F5E-4A13-8ADD-F5B4128207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5587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C44D-BC55-418F-8B4E-2D2665DF7F59}" type="datetimeFigureOut">
              <a:rPr lang="ru-RU" smtClean="0"/>
              <a:t>24.12.2021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7116C-3F5E-4A13-8ADD-F5B4128207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28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C44D-BC55-418F-8B4E-2D2665DF7F59}" type="datetimeFigureOut">
              <a:rPr lang="ru-RU" smtClean="0"/>
              <a:t>24.12.2021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7116C-3F5E-4A13-8ADD-F5B41282071A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465300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C44D-BC55-418F-8B4E-2D2665DF7F59}" type="datetimeFigureOut">
              <a:rPr lang="ru-RU" smtClean="0"/>
              <a:t>24.12.2021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7116C-3F5E-4A13-8ADD-F5B4128207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12754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C44D-BC55-418F-8B4E-2D2665DF7F59}" type="datetimeFigureOut">
              <a:rPr lang="ru-RU" smtClean="0"/>
              <a:t>24.12.2021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7116C-3F5E-4A13-8ADD-F5B41282071A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907653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C44D-BC55-418F-8B4E-2D2665DF7F59}" type="datetimeFigureOut">
              <a:rPr lang="ru-RU" smtClean="0"/>
              <a:t>24.12.2021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7116C-3F5E-4A13-8ADD-F5B4128207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73026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C44D-BC55-418F-8B4E-2D2665DF7F59}" type="datetimeFigureOut">
              <a:rPr lang="ru-RU" smtClean="0"/>
              <a:t>24.12.2021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7116C-3F5E-4A13-8ADD-F5B4128207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64837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C44D-BC55-418F-8B4E-2D2665DF7F59}" type="datetimeFigureOut">
              <a:rPr lang="ru-RU" smtClean="0"/>
              <a:t>24.12.2021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7116C-3F5E-4A13-8ADD-F5B4128207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1997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C44D-BC55-418F-8B4E-2D2665DF7F59}" type="datetimeFigureOut">
              <a:rPr lang="ru-RU" smtClean="0"/>
              <a:t>24.12.2021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7116C-3F5E-4A13-8ADD-F5B4128207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2287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C44D-BC55-418F-8B4E-2D2665DF7F59}" type="datetimeFigureOut">
              <a:rPr lang="ru-RU" smtClean="0"/>
              <a:t>24.12.2021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7116C-3F5E-4A13-8ADD-F5B4128207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4017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C44D-BC55-418F-8B4E-2D2665DF7F59}" type="datetimeFigureOut">
              <a:rPr lang="ru-RU" smtClean="0"/>
              <a:t>24.12.2021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7116C-3F5E-4A13-8ADD-F5B4128207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740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C44D-BC55-418F-8B4E-2D2665DF7F59}" type="datetimeFigureOut">
              <a:rPr lang="ru-RU" smtClean="0"/>
              <a:t>24.12.2021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7116C-3F5E-4A13-8ADD-F5B4128207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8361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C44D-BC55-418F-8B4E-2D2665DF7F59}" type="datetimeFigureOut">
              <a:rPr lang="ru-RU" smtClean="0"/>
              <a:t>24.12.2021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7116C-3F5E-4A13-8ADD-F5B4128207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6018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C44D-BC55-418F-8B4E-2D2665DF7F59}" type="datetimeFigureOut">
              <a:rPr lang="ru-RU" smtClean="0"/>
              <a:t>24.12.2021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7116C-3F5E-4A13-8ADD-F5B4128207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9889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C44D-BC55-418F-8B4E-2D2665DF7F59}" type="datetimeFigureOut">
              <a:rPr lang="ru-RU" smtClean="0"/>
              <a:t>24.12.2021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7116C-3F5E-4A13-8ADD-F5B4128207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9800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C44D-BC55-418F-8B4E-2D2665DF7F59}" type="datetimeFigureOut">
              <a:rPr lang="ru-RU" smtClean="0"/>
              <a:t>24.12.2021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7116C-3F5E-4A13-8ADD-F5B4128207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331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91C44D-BC55-418F-8B4E-2D2665DF7F59}" type="datetimeFigureOut">
              <a:rPr lang="ru-RU" smtClean="0"/>
              <a:t>24.12.2021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217116C-3F5E-4A13-8ADD-F5B4128207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9064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7" y="363557"/>
            <a:ext cx="7766936" cy="1487277"/>
          </a:xfrm>
        </p:spPr>
        <p:txBody>
          <a:bodyPr/>
          <a:lstStyle/>
          <a:p>
            <a:pPr algn="l"/>
            <a:r>
              <a:rPr lang="en-US" sz="3200" dirty="0" err="1" smtClean="0">
                <a:latin typeface="Bad Script" panose="02000000000000000000" pitchFamily="2" charset="0"/>
              </a:rPr>
              <a:t>Bolalar</a:t>
            </a:r>
            <a:r>
              <a:rPr lang="en-US" sz="3200" dirty="0" smtClean="0">
                <a:latin typeface="Bad Script" panose="02000000000000000000" pitchFamily="2" charset="0"/>
              </a:rPr>
              <a:t> </a:t>
            </a:r>
            <a:r>
              <a:rPr lang="en-US" sz="3200" dirty="0" err="1" smtClean="0">
                <a:latin typeface="Bad Script" panose="02000000000000000000" pitchFamily="2" charset="0"/>
              </a:rPr>
              <a:t>qalpoqchasini</a:t>
            </a:r>
            <a:r>
              <a:rPr lang="en-US" sz="3200" dirty="0" smtClean="0">
                <a:latin typeface="Bad Script" panose="02000000000000000000" pitchFamily="2" charset="0"/>
              </a:rPr>
              <a:t> </a:t>
            </a:r>
            <a:r>
              <a:rPr lang="en-US" sz="3200" dirty="0" err="1" smtClean="0">
                <a:latin typeface="Bad Script" panose="02000000000000000000" pitchFamily="2" charset="0"/>
              </a:rPr>
              <a:t>hisoblash</a:t>
            </a:r>
            <a:r>
              <a:rPr lang="en-US" sz="3200" dirty="0" smtClean="0">
                <a:latin typeface="Bad Script" panose="02000000000000000000" pitchFamily="2" charset="0"/>
              </a:rPr>
              <a:t> </a:t>
            </a:r>
            <a:r>
              <a:rPr lang="en-US" sz="3200" dirty="0" err="1" smtClean="0">
                <a:latin typeface="Bad Script" panose="02000000000000000000" pitchFamily="2" charset="0"/>
              </a:rPr>
              <a:t>va</a:t>
            </a:r>
            <a:r>
              <a:rPr lang="en-US" sz="3200" dirty="0" smtClean="0">
                <a:latin typeface="Bad Script" panose="02000000000000000000" pitchFamily="2" charset="0"/>
              </a:rPr>
              <a:t> </a:t>
            </a:r>
            <a:r>
              <a:rPr lang="en-US" sz="3200" dirty="0" err="1" smtClean="0">
                <a:latin typeface="Bad Script" panose="02000000000000000000" pitchFamily="2" charset="0"/>
              </a:rPr>
              <a:t>chizish</a:t>
            </a:r>
            <a:endParaRPr lang="ru-RU" sz="3200" dirty="0">
              <a:latin typeface="Bad Script" panose="02000000000000000000" pitchFamily="2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7067" y="1961003"/>
            <a:ext cx="7766936" cy="3186730"/>
          </a:xfrm>
        </p:spPr>
        <p:txBody>
          <a:bodyPr>
            <a:noAutofit/>
          </a:bodyPr>
          <a:lstStyle/>
          <a:p>
            <a:pPr algn="ctr"/>
            <a:r>
              <a:rPr lang="en-US" sz="2800" dirty="0" err="1" smtClean="0">
                <a:latin typeface="Bad Script" panose="02000000000000000000" pitchFamily="2" charset="0"/>
              </a:rPr>
              <a:t>Reja</a:t>
            </a:r>
            <a:r>
              <a:rPr lang="en-US" sz="2800" dirty="0" smtClean="0">
                <a:latin typeface="Bad Script" panose="02000000000000000000" pitchFamily="2" charset="0"/>
              </a:rPr>
              <a:t>:</a:t>
            </a:r>
          </a:p>
          <a:p>
            <a:endParaRPr lang="en-US" sz="2800" dirty="0" smtClean="0">
              <a:latin typeface="Bad Script" panose="02000000000000000000" pitchFamily="2" charset="0"/>
            </a:endParaRPr>
          </a:p>
          <a:p>
            <a:r>
              <a:rPr lang="en-US" sz="2800" dirty="0" smtClean="0">
                <a:latin typeface="Bad Script" panose="02000000000000000000" pitchFamily="2" charset="0"/>
              </a:rPr>
              <a:t>1.	</a:t>
            </a:r>
            <a:r>
              <a:rPr lang="en-US" sz="2800" dirty="0" err="1" smtClean="0">
                <a:latin typeface="Bad Script" panose="02000000000000000000" pitchFamily="2" charset="0"/>
              </a:rPr>
              <a:t>Qalpoqchaning</a:t>
            </a:r>
            <a:r>
              <a:rPr lang="en-US" sz="2800" dirty="0" smtClean="0">
                <a:latin typeface="Bad Script" panose="02000000000000000000" pitchFamily="2" charset="0"/>
              </a:rPr>
              <a:t> </a:t>
            </a:r>
            <a:r>
              <a:rPr lang="en-US" sz="2800" dirty="0" err="1" smtClean="0">
                <a:latin typeface="Bad Script" panose="02000000000000000000" pitchFamily="2" charset="0"/>
              </a:rPr>
              <a:t>orqa</a:t>
            </a:r>
            <a:r>
              <a:rPr lang="en-US" sz="2800" dirty="0" smtClean="0">
                <a:latin typeface="Bad Script" panose="02000000000000000000" pitchFamily="2" charset="0"/>
              </a:rPr>
              <a:t> </a:t>
            </a:r>
            <a:r>
              <a:rPr lang="en-US" sz="2800" dirty="0" err="1" smtClean="0">
                <a:latin typeface="Bad Script" panose="02000000000000000000" pitchFamily="2" charset="0"/>
              </a:rPr>
              <a:t>qismini</a:t>
            </a:r>
            <a:r>
              <a:rPr lang="en-US" sz="2800" dirty="0" smtClean="0">
                <a:latin typeface="Bad Script" panose="02000000000000000000" pitchFamily="2" charset="0"/>
              </a:rPr>
              <a:t> </a:t>
            </a:r>
            <a:r>
              <a:rPr lang="en-US" sz="2800" dirty="0" err="1" smtClean="0">
                <a:latin typeface="Bad Script" panose="02000000000000000000" pitchFamily="2" charset="0"/>
              </a:rPr>
              <a:t>loyihalash</a:t>
            </a:r>
            <a:r>
              <a:rPr lang="en-US" sz="2800" dirty="0" smtClean="0">
                <a:latin typeface="Bad Script" panose="02000000000000000000" pitchFamily="2" charset="0"/>
              </a:rPr>
              <a:t> </a:t>
            </a:r>
            <a:r>
              <a:rPr lang="en-US" sz="2800" dirty="0" err="1" smtClean="0">
                <a:latin typeface="Bad Script" panose="02000000000000000000" pitchFamily="2" charset="0"/>
              </a:rPr>
              <a:t>va</a:t>
            </a:r>
            <a:r>
              <a:rPr lang="en-US" sz="2800" dirty="0" smtClean="0">
                <a:latin typeface="Bad Script" panose="02000000000000000000" pitchFamily="2" charset="0"/>
              </a:rPr>
              <a:t> </a:t>
            </a:r>
            <a:r>
              <a:rPr lang="en-US" sz="2800" dirty="0" err="1" smtClean="0">
                <a:latin typeface="Bad Script" panose="02000000000000000000" pitchFamily="2" charset="0"/>
              </a:rPr>
              <a:t>chizish</a:t>
            </a:r>
            <a:r>
              <a:rPr lang="en-US" sz="2800" dirty="0" smtClean="0">
                <a:latin typeface="Bad Script" panose="02000000000000000000" pitchFamily="2" charset="0"/>
              </a:rPr>
              <a:t>.</a:t>
            </a:r>
          </a:p>
          <a:p>
            <a:r>
              <a:rPr lang="en-US" sz="2800" dirty="0" smtClean="0">
                <a:latin typeface="Bad Script" panose="02000000000000000000" pitchFamily="2" charset="0"/>
              </a:rPr>
              <a:t>2.	</a:t>
            </a:r>
            <a:r>
              <a:rPr lang="en-US" sz="2800" dirty="0" err="1" smtClean="0">
                <a:latin typeface="Bad Script" panose="02000000000000000000" pitchFamily="2" charset="0"/>
              </a:rPr>
              <a:t>Qalpoqchaning</a:t>
            </a:r>
            <a:r>
              <a:rPr lang="en-US" sz="2800" dirty="0" smtClean="0">
                <a:latin typeface="Bad Script" panose="02000000000000000000" pitchFamily="2" charset="0"/>
              </a:rPr>
              <a:t> yon </a:t>
            </a:r>
            <a:r>
              <a:rPr lang="en-US" sz="2800" dirty="0" err="1" smtClean="0">
                <a:latin typeface="Bad Script" panose="02000000000000000000" pitchFamily="2" charset="0"/>
              </a:rPr>
              <a:t>qismini</a:t>
            </a:r>
            <a:r>
              <a:rPr lang="en-US" sz="2800" dirty="0" smtClean="0">
                <a:latin typeface="Bad Script" panose="02000000000000000000" pitchFamily="2" charset="0"/>
              </a:rPr>
              <a:t> </a:t>
            </a:r>
            <a:r>
              <a:rPr lang="en-US" sz="2800" dirty="0" err="1" smtClean="0">
                <a:latin typeface="Bad Script" panose="02000000000000000000" pitchFamily="2" charset="0"/>
              </a:rPr>
              <a:t>loyihalash</a:t>
            </a:r>
            <a:r>
              <a:rPr lang="en-US" sz="2800" dirty="0" smtClean="0">
                <a:latin typeface="Bad Script" panose="02000000000000000000" pitchFamily="2" charset="0"/>
              </a:rPr>
              <a:t> </a:t>
            </a:r>
            <a:r>
              <a:rPr lang="en-US" sz="2800" dirty="0" err="1" smtClean="0">
                <a:latin typeface="Bad Script" panose="02000000000000000000" pitchFamily="2" charset="0"/>
              </a:rPr>
              <a:t>va</a:t>
            </a:r>
            <a:r>
              <a:rPr lang="en-US" sz="2800" dirty="0" smtClean="0">
                <a:latin typeface="Bad Script" panose="02000000000000000000" pitchFamily="2" charset="0"/>
              </a:rPr>
              <a:t> </a:t>
            </a:r>
            <a:r>
              <a:rPr lang="en-US" sz="2800" dirty="0" err="1" smtClean="0">
                <a:latin typeface="Bad Script" panose="02000000000000000000" pitchFamily="2" charset="0"/>
              </a:rPr>
              <a:t>chizish</a:t>
            </a:r>
            <a:r>
              <a:rPr lang="en-US" sz="2800" dirty="0" smtClean="0">
                <a:latin typeface="Bad Script" panose="02000000000000000000" pitchFamily="2" charset="0"/>
              </a:rPr>
              <a:t>. </a:t>
            </a:r>
          </a:p>
          <a:p>
            <a:endParaRPr lang="en-US" sz="2800" dirty="0" smtClean="0">
              <a:latin typeface="Bad Script" panose="02000000000000000000" pitchFamily="2" charset="0"/>
            </a:endParaRPr>
          </a:p>
          <a:p>
            <a:endParaRPr lang="en-US" sz="2800" dirty="0">
              <a:latin typeface="Bad Script" panose="02000000000000000000" pitchFamily="2" charset="0"/>
            </a:endParaRPr>
          </a:p>
          <a:p>
            <a:endParaRPr lang="en-US" sz="2800" dirty="0" smtClean="0">
              <a:latin typeface="Bad Script" panose="02000000000000000000" pitchFamily="2" charset="0"/>
            </a:endParaRPr>
          </a:p>
          <a:p>
            <a:endParaRPr lang="en-US" sz="2800" dirty="0">
              <a:latin typeface="Bad Script" panose="02000000000000000000" pitchFamily="2" charset="0"/>
            </a:endParaRPr>
          </a:p>
          <a:p>
            <a:endParaRPr lang="en-US" sz="2800" dirty="0" smtClean="0">
              <a:latin typeface="Bad Script" panose="02000000000000000000" pitchFamily="2" charset="0"/>
            </a:endParaRPr>
          </a:p>
          <a:p>
            <a:endParaRPr lang="ru-RU" sz="2800" dirty="0">
              <a:latin typeface="Bad Scrip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2055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  <p:bldP spid="3" grpI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0675" y="609601"/>
            <a:ext cx="8833327" cy="543176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5" name="Рисунок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7455" y="694063"/>
            <a:ext cx="6454125" cy="5078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86662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latin typeface="Bad Script" panose="02000000000000000000" pitchFamily="2" charset="0"/>
              </a:rPr>
              <a:t>Chizmani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loyihalash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uchun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quyidagi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o‘lchovlar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kerak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bo‘ladi</a:t>
            </a:r>
            <a:r>
              <a:rPr lang="en-US" dirty="0" smtClean="0">
                <a:latin typeface="Bad Script" panose="02000000000000000000" pitchFamily="2" charset="0"/>
              </a:rPr>
              <a:t>: </a:t>
            </a:r>
            <a:br>
              <a:rPr lang="en-US" dirty="0" smtClean="0">
                <a:latin typeface="Bad Script" panose="02000000000000000000" pitchFamily="2" charset="0"/>
              </a:rPr>
            </a:br>
            <a:r>
              <a:rPr lang="en-US" dirty="0" smtClean="0">
                <a:latin typeface="Bad Script" panose="02000000000000000000" pitchFamily="2" charset="0"/>
              </a:rPr>
              <a:t>1.	QU=20 </a:t>
            </a:r>
            <a:r>
              <a:rPr lang="en-US" dirty="0" err="1" smtClean="0">
                <a:latin typeface="Bad Script" panose="02000000000000000000" pitchFamily="2" charset="0"/>
              </a:rPr>
              <a:t>sm</a:t>
            </a:r>
            <a:r>
              <a:rPr lang="en-US" dirty="0" smtClean="0">
                <a:latin typeface="Bad Script" panose="02000000000000000000" pitchFamily="2" charset="0"/>
              </a:rPr>
              <a:t>, </a:t>
            </a:r>
            <a:r>
              <a:rPr lang="en-US" dirty="0" err="1" smtClean="0">
                <a:latin typeface="Bad Script" panose="02000000000000000000" pitchFamily="2" charset="0"/>
              </a:rPr>
              <a:t>qalpoqcha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uzunligi</a:t>
            </a:r>
            <a:r>
              <a:rPr lang="en-US" dirty="0" smtClean="0">
                <a:latin typeface="Bad Script" panose="02000000000000000000" pitchFamily="2" charset="0"/>
              </a:rPr>
              <a:t> (</a:t>
            </a:r>
            <a:r>
              <a:rPr lang="en-US" dirty="0" err="1" smtClean="0">
                <a:latin typeface="Bad Script" panose="02000000000000000000" pitchFamily="2" charset="0"/>
              </a:rPr>
              <a:t>peshananing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o‘rtasidan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bo‘yin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umurtqasigacha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bo‘lgan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oraliq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o‘lchanadi</a:t>
            </a:r>
            <a:r>
              <a:rPr lang="en-US" dirty="0" smtClean="0">
                <a:latin typeface="Bad Script" panose="02000000000000000000" pitchFamily="2" charset="0"/>
              </a:rPr>
              <a:t>).</a:t>
            </a:r>
            <a:br>
              <a:rPr lang="en-US" dirty="0" smtClean="0">
                <a:latin typeface="Bad Script" panose="02000000000000000000" pitchFamily="2" charset="0"/>
              </a:rPr>
            </a:br>
            <a:r>
              <a:rPr lang="en-US" dirty="0" smtClean="0">
                <a:latin typeface="Bad Script" panose="02000000000000000000" pitchFamily="2" charset="0"/>
              </a:rPr>
              <a:t>2.	</a:t>
            </a:r>
            <a:r>
              <a:rPr lang="en-US" dirty="0" err="1" smtClean="0">
                <a:latin typeface="Bad Script" panose="02000000000000000000" pitchFamily="2" charset="0"/>
              </a:rPr>
              <a:t>BshYaA</a:t>
            </a:r>
            <a:r>
              <a:rPr lang="en-US" dirty="0" smtClean="0">
                <a:latin typeface="Bad Script" panose="02000000000000000000" pitchFamily="2" charset="0"/>
              </a:rPr>
              <a:t> = 18 </a:t>
            </a:r>
            <a:r>
              <a:rPr lang="en-US" dirty="0" err="1" smtClean="0">
                <a:latin typeface="Bad Script" panose="02000000000000000000" pitchFamily="2" charset="0"/>
              </a:rPr>
              <a:t>sm</a:t>
            </a:r>
            <a:r>
              <a:rPr lang="en-US" dirty="0" smtClean="0">
                <a:latin typeface="Bad Script" panose="02000000000000000000" pitchFamily="2" charset="0"/>
              </a:rPr>
              <a:t>, </a:t>
            </a:r>
            <a:r>
              <a:rPr lang="en-US" dirty="0" err="1" smtClean="0">
                <a:latin typeface="Bad Script" panose="02000000000000000000" pitchFamily="2" charset="0"/>
              </a:rPr>
              <a:t>boshning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peshana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ustidan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o‘lchanadigan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yarimaylanasi</a:t>
            </a:r>
            <a:r>
              <a:rPr lang="en-US" dirty="0" smtClean="0">
                <a:latin typeface="Bad Script" panose="02000000000000000000" pitchFamily="2" charset="0"/>
              </a:rPr>
              <a:t>. </a:t>
            </a:r>
            <a:r>
              <a:rPr lang="en-US" dirty="0" err="1" smtClean="0">
                <a:latin typeface="Bad Script" panose="02000000000000000000" pitchFamily="2" charset="0"/>
              </a:rPr>
              <a:t>Qalpoqchaning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orqa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qismini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loyihalash</a:t>
            </a:r>
            <a:r>
              <a:rPr lang="en-US" dirty="0" smtClean="0">
                <a:latin typeface="Bad Script" panose="02000000000000000000" pitchFamily="2" charset="0"/>
              </a:rPr>
              <a:t>. </a:t>
            </a:r>
            <a:br>
              <a:rPr lang="en-US" dirty="0" smtClean="0">
                <a:latin typeface="Bad Script" panose="02000000000000000000" pitchFamily="2" charset="0"/>
              </a:rPr>
            </a:br>
            <a:endParaRPr lang="ru-RU" dirty="0">
              <a:latin typeface="Bad Script" panose="02000000000000000000" pitchFamily="2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7026" y="4483240"/>
            <a:ext cx="3746492" cy="2181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49647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1. </a:t>
            </a:r>
            <a:r>
              <a:rPr lang="en-US" sz="2700" dirty="0" err="1" smtClean="0">
                <a:latin typeface="Bad Script" panose="02000000000000000000" pitchFamily="2" charset="0"/>
              </a:rPr>
              <a:t>To‘g‘ri</a:t>
            </a:r>
            <a:r>
              <a:rPr lang="en-US" sz="2700" dirty="0" smtClean="0">
                <a:latin typeface="Bad Script" panose="02000000000000000000" pitchFamily="2" charset="0"/>
              </a:rPr>
              <a:t> </a:t>
            </a:r>
            <a:r>
              <a:rPr lang="en-US" sz="2700" dirty="0" err="1" smtClean="0">
                <a:latin typeface="Bad Script" panose="02000000000000000000" pitchFamily="2" charset="0"/>
              </a:rPr>
              <a:t>burchak</a:t>
            </a:r>
            <a:r>
              <a:rPr lang="en-US" sz="2700" dirty="0" smtClean="0">
                <a:latin typeface="Bad Script" panose="02000000000000000000" pitchFamily="2" charset="0"/>
              </a:rPr>
              <a:t> </a:t>
            </a:r>
            <a:r>
              <a:rPr lang="en-US" sz="2700" dirty="0" err="1" smtClean="0">
                <a:latin typeface="Bad Script" panose="02000000000000000000" pitchFamily="2" charset="0"/>
              </a:rPr>
              <a:t>chizilib</a:t>
            </a:r>
            <a:r>
              <a:rPr lang="en-US" sz="2700" dirty="0" smtClean="0">
                <a:latin typeface="Bad Script" panose="02000000000000000000" pitchFamily="2" charset="0"/>
              </a:rPr>
              <a:t>, </a:t>
            </a:r>
            <a:r>
              <a:rPr lang="en-US" sz="2700" dirty="0" err="1" smtClean="0">
                <a:latin typeface="Bad Script" panose="02000000000000000000" pitchFamily="2" charset="0"/>
              </a:rPr>
              <a:t>burchagiga</a:t>
            </a:r>
            <a:r>
              <a:rPr lang="en-US" sz="2700" dirty="0" smtClean="0">
                <a:latin typeface="Bad Script" panose="02000000000000000000" pitchFamily="2" charset="0"/>
              </a:rPr>
              <a:t> A </a:t>
            </a:r>
            <a:r>
              <a:rPr lang="en-US" sz="2700" dirty="0" err="1" smtClean="0">
                <a:latin typeface="Bad Script" panose="02000000000000000000" pitchFamily="2" charset="0"/>
              </a:rPr>
              <a:t>nuqta</a:t>
            </a:r>
            <a:r>
              <a:rPr lang="en-US" sz="2700" dirty="0" smtClean="0">
                <a:latin typeface="Bad Script" panose="02000000000000000000" pitchFamily="2" charset="0"/>
              </a:rPr>
              <a:t> </a:t>
            </a:r>
            <a:r>
              <a:rPr lang="en-US" sz="2700" dirty="0" err="1" smtClean="0">
                <a:latin typeface="Bad Script" panose="02000000000000000000" pitchFamily="2" charset="0"/>
              </a:rPr>
              <a:t>qo‘yiladi</a:t>
            </a:r>
            <a:r>
              <a:rPr lang="en-US" sz="2700" dirty="0" smtClean="0">
                <a:latin typeface="Bad Script" panose="02000000000000000000" pitchFamily="2" charset="0"/>
              </a:rPr>
              <a:t>.</a:t>
            </a:r>
            <a:br>
              <a:rPr lang="en-US" sz="2700" dirty="0" smtClean="0">
                <a:latin typeface="Bad Script" panose="02000000000000000000" pitchFamily="2" charset="0"/>
              </a:rPr>
            </a:br>
            <a:r>
              <a:rPr lang="en-US" sz="2700" dirty="0" smtClean="0">
                <a:latin typeface="Bad Script" panose="02000000000000000000" pitchFamily="2" charset="0"/>
              </a:rPr>
              <a:t>2. AV = AG = BshYaA:2+3 = 12 </a:t>
            </a:r>
            <a:r>
              <a:rPr lang="en-US" sz="2700" dirty="0" err="1" smtClean="0">
                <a:latin typeface="Bad Script" panose="02000000000000000000" pitchFamily="2" charset="0"/>
              </a:rPr>
              <a:t>sm</a:t>
            </a:r>
            <a:r>
              <a:rPr lang="en-US" sz="2700" dirty="0" smtClean="0">
                <a:latin typeface="Bad Script" panose="02000000000000000000" pitchFamily="2" charset="0"/>
              </a:rPr>
              <a:t> (</a:t>
            </a:r>
            <a:r>
              <a:rPr lang="en-US" sz="2700" dirty="0" err="1" smtClean="0">
                <a:latin typeface="Bad Script" panose="02000000000000000000" pitchFamily="2" charset="0"/>
              </a:rPr>
              <a:t>qalpoqcha</a:t>
            </a:r>
            <a:r>
              <a:rPr lang="en-US" sz="2700" dirty="0" smtClean="0">
                <a:latin typeface="Bad Script" panose="02000000000000000000" pitchFamily="2" charset="0"/>
              </a:rPr>
              <a:t> </a:t>
            </a:r>
            <a:r>
              <a:rPr lang="en-US" sz="2700" dirty="0" err="1" smtClean="0">
                <a:latin typeface="Bad Script" panose="02000000000000000000" pitchFamily="2" charset="0"/>
              </a:rPr>
              <a:t>tomonlari</a:t>
            </a:r>
            <a:r>
              <a:rPr lang="en-US" sz="2700" dirty="0" smtClean="0">
                <a:latin typeface="Bad Script" panose="02000000000000000000" pitchFamily="2" charset="0"/>
              </a:rPr>
              <a:t>, 3 </a:t>
            </a:r>
            <a:r>
              <a:rPr lang="en-US" sz="2700" dirty="0" err="1" smtClean="0">
                <a:latin typeface="Bad Script" panose="02000000000000000000" pitchFamily="2" charset="0"/>
              </a:rPr>
              <a:t>sm</a:t>
            </a:r>
            <a:r>
              <a:rPr lang="en-US" sz="2700" dirty="0" smtClean="0">
                <a:latin typeface="Bad Script" panose="02000000000000000000" pitchFamily="2" charset="0"/>
              </a:rPr>
              <a:t> </a:t>
            </a:r>
            <a:r>
              <a:rPr lang="en-US" sz="2700" dirty="0" err="1" smtClean="0">
                <a:latin typeface="Bad Script" panose="02000000000000000000" pitchFamily="2" charset="0"/>
              </a:rPr>
              <a:t>hamma</a:t>
            </a:r>
            <a:r>
              <a:rPr lang="en-US" sz="2700" dirty="0" smtClean="0">
                <a:latin typeface="Bad Script" panose="02000000000000000000" pitchFamily="2" charset="0"/>
              </a:rPr>
              <a:t> </a:t>
            </a:r>
            <a:r>
              <a:rPr lang="en-US" sz="2700" dirty="0" err="1" smtClean="0">
                <a:latin typeface="Bad Script" panose="02000000000000000000" pitchFamily="2" charset="0"/>
              </a:rPr>
              <a:t>o‘lchamlar</a:t>
            </a:r>
            <a:r>
              <a:rPr lang="en-US" sz="2700" dirty="0" smtClean="0">
                <a:latin typeface="Bad Script" panose="02000000000000000000" pitchFamily="2" charset="0"/>
              </a:rPr>
              <a:t> </a:t>
            </a:r>
            <a:r>
              <a:rPr lang="en-US" sz="2700" dirty="0" err="1" smtClean="0">
                <a:latin typeface="Bad Script" panose="02000000000000000000" pitchFamily="2" charset="0"/>
              </a:rPr>
              <a:t>uchun</a:t>
            </a:r>
            <a:r>
              <a:rPr lang="en-US" sz="2700" dirty="0" smtClean="0">
                <a:latin typeface="Bad Script" panose="02000000000000000000" pitchFamily="2" charset="0"/>
              </a:rPr>
              <a:t> </a:t>
            </a:r>
            <a:r>
              <a:rPr lang="en-US" sz="2700" dirty="0" err="1" smtClean="0">
                <a:latin typeface="Bad Script" panose="02000000000000000000" pitchFamily="2" charset="0"/>
              </a:rPr>
              <a:t>bir</a:t>
            </a:r>
            <a:r>
              <a:rPr lang="en-US" sz="2700" dirty="0" smtClean="0">
                <a:latin typeface="Bad Script" panose="02000000000000000000" pitchFamily="2" charset="0"/>
              </a:rPr>
              <a:t> </a:t>
            </a:r>
            <a:r>
              <a:rPr lang="en-US" sz="2700" dirty="0" err="1" smtClean="0">
                <a:latin typeface="Bad Script" panose="02000000000000000000" pitchFamily="2" charset="0"/>
              </a:rPr>
              <a:t>xil</a:t>
            </a:r>
            <a:r>
              <a:rPr lang="en-US" sz="2700" dirty="0" smtClean="0">
                <a:latin typeface="Bad Script" panose="02000000000000000000" pitchFamily="2" charset="0"/>
              </a:rPr>
              <a:t>). </a:t>
            </a:r>
            <a:br>
              <a:rPr lang="en-US" sz="2700" dirty="0" smtClean="0">
                <a:latin typeface="Bad Script" panose="02000000000000000000" pitchFamily="2" charset="0"/>
              </a:rPr>
            </a:br>
            <a:r>
              <a:rPr lang="en-US" sz="2700" dirty="0" smtClean="0">
                <a:latin typeface="Bad Script" panose="02000000000000000000" pitchFamily="2" charset="0"/>
              </a:rPr>
              <a:t>3. A, V, G, S </a:t>
            </a:r>
            <a:r>
              <a:rPr lang="en-US" sz="2700" dirty="0" err="1" smtClean="0">
                <a:latin typeface="Bad Script" panose="02000000000000000000" pitchFamily="2" charset="0"/>
              </a:rPr>
              <a:t>nuqtalardan</a:t>
            </a:r>
            <a:r>
              <a:rPr lang="en-US" sz="2700" dirty="0" smtClean="0">
                <a:latin typeface="Bad Script" panose="02000000000000000000" pitchFamily="2" charset="0"/>
              </a:rPr>
              <a:t> </a:t>
            </a:r>
            <a:r>
              <a:rPr lang="en-US" sz="2700" dirty="0" err="1" smtClean="0">
                <a:latin typeface="Bad Script" panose="02000000000000000000" pitchFamily="2" charset="0"/>
              </a:rPr>
              <a:t>kvadrat</a:t>
            </a:r>
            <a:r>
              <a:rPr lang="en-US" sz="2700" dirty="0" smtClean="0">
                <a:latin typeface="Bad Script" panose="02000000000000000000" pitchFamily="2" charset="0"/>
              </a:rPr>
              <a:t> </a:t>
            </a:r>
            <a:r>
              <a:rPr lang="en-US" sz="2700" dirty="0" err="1" smtClean="0">
                <a:latin typeface="Bad Script" panose="02000000000000000000" pitchFamily="2" charset="0"/>
              </a:rPr>
              <a:t>hosil</a:t>
            </a:r>
            <a:r>
              <a:rPr lang="en-US" sz="2700" dirty="0" smtClean="0">
                <a:latin typeface="Bad Script" panose="02000000000000000000" pitchFamily="2" charset="0"/>
              </a:rPr>
              <a:t> </a:t>
            </a:r>
            <a:r>
              <a:rPr lang="en-US" sz="2700" dirty="0" err="1" smtClean="0">
                <a:latin typeface="Bad Script" panose="02000000000000000000" pitchFamily="2" charset="0"/>
              </a:rPr>
              <a:t>qilib</a:t>
            </a:r>
            <a:r>
              <a:rPr lang="en-US" sz="2700" dirty="0" smtClean="0">
                <a:latin typeface="Bad Script" panose="02000000000000000000" pitchFamily="2" charset="0"/>
              </a:rPr>
              <a:t> </a:t>
            </a:r>
            <a:r>
              <a:rPr lang="en-US" sz="2700" dirty="0" err="1" smtClean="0">
                <a:latin typeface="Bad Script" panose="02000000000000000000" pitchFamily="2" charset="0"/>
              </a:rPr>
              <a:t>chiziladi</a:t>
            </a:r>
            <a:r>
              <a:rPr lang="en-US" sz="2700" dirty="0" smtClean="0">
                <a:latin typeface="Bad Script" panose="02000000000000000000" pitchFamily="2" charset="0"/>
              </a:rPr>
              <a:t>. </a:t>
            </a:r>
            <a:br>
              <a:rPr lang="en-US" sz="2700" dirty="0" smtClean="0">
                <a:latin typeface="Bad Script" panose="02000000000000000000" pitchFamily="2" charset="0"/>
              </a:rPr>
            </a:br>
            <a:r>
              <a:rPr lang="en-US" sz="2700" dirty="0" smtClean="0">
                <a:latin typeface="Bad Script" panose="02000000000000000000" pitchFamily="2" charset="0"/>
              </a:rPr>
              <a:t>4. </a:t>
            </a:r>
            <a:r>
              <a:rPr lang="en-US" sz="2700" dirty="0" err="1" smtClean="0">
                <a:latin typeface="Bad Script" panose="02000000000000000000" pitchFamily="2" charset="0"/>
              </a:rPr>
              <a:t>Kvadratning</a:t>
            </a:r>
            <a:r>
              <a:rPr lang="en-US" sz="2700" dirty="0" smtClean="0">
                <a:latin typeface="Bad Script" panose="02000000000000000000" pitchFamily="2" charset="0"/>
              </a:rPr>
              <a:t> </a:t>
            </a:r>
            <a:r>
              <a:rPr lang="en-US" sz="2700" dirty="0" err="1" smtClean="0">
                <a:latin typeface="Bad Script" panose="02000000000000000000" pitchFamily="2" charset="0"/>
              </a:rPr>
              <a:t>hamma</a:t>
            </a:r>
            <a:r>
              <a:rPr lang="en-US" sz="2700" dirty="0" smtClean="0">
                <a:latin typeface="Bad Script" panose="02000000000000000000" pitchFamily="2" charset="0"/>
              </a:rPr>
              <a:t> </a:t>
            </a:r>
            <a:r>
              <a:rPr lang="en-US" sz="2700" dirty="0" err="1" smtClean="0">
                <a:latin typeface="Bad Script" panose="02000000000000000000" pitchFamily="2" charset="0"/>
              </a:rPr>
              <a:t>tomonlari</a:t>
            </a:r>
            <a:r>
              <a:rPr lang="en-US" sz="2700" dirty="0" smtClean="0">
                <a:latin typeface="Bad Script" panose="02000000000000000000" pitchFamily="2" charset="0"/>
              </a:rPr>
              <a:t> </a:t>
            </a:r>
            <a:r>
              <a:rPr lang="en-US" sz="2700" dirty="0" err="1" smtClean="0">
                <a:latin typeface="Bad Script" panose="02000000000000000000" pitchFamily="2" charset="0"/>
              </a:rPr>
              <a:t>ikkiga</a:t>
            </a:r>
            <a:r>
              <a:rPr lang="en-US" sz="2700" dirty="0" smtClean="0">
                <a:latin typeface="Bad Script" panose="02000000000000000000" pitchFamily="2" charset="0"/>
              </a:rPr>
              <a:t> </a:t>
            </a:r>
            <a:r>
              <a:rPr lang="en-US" sz="2700" dirty="0" err="1" smtClean="0">
                <a:latin typeface="Bad Script" panose="02000000000000000000" pitchFamily="2" charset="0"/>
              </a:rPr>
              <a:t>bo‘linib</a:t>
            </a:r>
            <a:r>
              <a:rPr lang="en-US" sz="2700" dirty="0" smtClean="0">
                <a:latin typeface="Bad Script" panose="02000000000000000000" pitchFamily="2" charset="0"/>
              </a:rPr>
              <a:t>, 1, 2, 3, 4 </a:t>
            </a:r>
            <a:r>
              <a:rPr lang="en-US" sz="2700" dirty="0" err="1" smtClean="0">
                <a:latin typeface="Bad Script" panose="02000000000000000000" pitchFamily="2" charset="0"/>
              </a:rPr>
              <a:t>nuqtalar</a:t>
            </a:r>
            <a:r>
              <a:rPr lang="en-US" sz="2700" dirty="0" smtClean="0">
                <a:latin typeface="Bad Script" panose="02000000000000000000" pitchFamily="2" charset="0"/>
              </a:rPr>
              <a:t> </a:t>
            </a:r>
            <a:r>
              <a:rPr lang="en-US" sz="2700" dirty="0" err="1" smtClean="0">
                <a:latin typeface="Bad Script" panose="02000000000000000000" pitchFamily="2" charset="0"/>
              </a:rPr>
              <a:t>bilan</a:t>
            </a:r>
            <a:r>
              <a:rPr lang="en-US" sz="2700" dirty="0" smtClean="0">
                <a:latin typeface="Bad Script" panose="02000000000000000000" pitchFamily="2" charset="0"/>
              </a:rPr>
              <a:t> </a:t>
            </a:r>
            <a:r>
              <a:rPr lang="en-US" sz="2700" dirty="0" err="1" smtClean="0">
                <a:latin typeface="Bad Script" panose="02000000000000000000" pitchFamily="2" charset="0"/>
              </a:rPr>
              <a:t>belgilanadi</a:t>
            </a:r>
            <a:r>
              <a:rPr lang="en-US" sz="2700" dirty="0" smtClean="0">
                <a:latin typeface="Bad Script" panose="02000000000000000000" pitchFamily="2" charset="0"/>
              </a:rPr>
              <a:t>, </a:t>
            </a:r>
            <a:r>
              <a:rPr lang="en-US" sz="2700" dirty="0" err="1" smtClean="0">
                <a:latin typeface="Bad Script" panose="02000000000000000000" pitchFamily="2" charset="0"/>
              </a:rPr>
              <a:t>ya’ni</a:t>
            </a:r>
            <a:r>
              <a:rPr lang="en-US" sz="2700" dirty="0" smtClean="0">
                <a:latin typeface="Bad Script" panose="02000000000000000000" pitchFamily="2" charset="0"/>
              </a:rPr>
              <a:t> AV:2 = 12:2 = 6 sm. </a:t>
            </a:r>
            <a:br>
              <a:rPr lang="en-US" sz="2700" dirty="0" smtClean="0">
                <a:latin typeface="Bad Script" panose="02000000000000000000" pitchFamily="2" charset="0"/>
              </a:rPr>
            </a:br>
            <a:r>
              <a:rPr lang="en-US" sz="2700" dirty="0" smtClean="0">
                <a:latin typeface="Bad Script" panose="02000000000000000000" pitchFamily="2" charset="0"/>
              </a:rPr>
              <a:t>5. </a:t>
            </a:r>
            <a:r>
              <a:rPr lang="en-US" sz="2700" dirty="0" err="1" smtClean="0">
                <a:latin typeface="Bad Script" panose="02000000000000000000" pitchFamily="2" charset="0"/>
              </a:rPr>
              <a:t>Burchak</a:t>
            </a:r>
            <a:r>
              <a:rPr lang="en-US" sz="2700" dirty="0" smtClean="0">
                <a:latin typeface="Bad Script" panose="02000000000000000000" pitchFamily="2" charset="0"/>
              </a:rPr>
              <a:t> A </a:t>
            </a:r>
            <a:r>
              <a:rPr lang="en-US" sz="2700" dirty="0" err="1" smtClean="0">
                <a:latin typeface="Bad Script" panose="02000000000000000000" pitchFamily="2" charset="0"/>
              </a:rPr>
              <a:t>va</a:t>
            </a:r>
            <a:r>
              <a:rPr lang="en-US" sz="2700" dirty="0" smtClean="0">
                <a:latin typeface="Bad Script" panose="02000000000000000000" pitchFamily="2" charset="0"/>
              </a:rPr>
              <a:t> V </a:t>
            </a:r>
            <a:r>
              <a:rPr lang="en-US" sz="2700" dirty="0" err="1" smtClean="0">
                <a:latin typeface="Bad Script" panose="02000000000000000000" pitchFamily="2" charset="0"/>
              </a:rPr>
              <a:t>nuqtalardan</a:t>
            </a:r>
            <a:r>
              <a:rPr lang="en-US" sz="2700" dirty="0" smtClean="0">
                <a:latin typeface="Bad Script" panose="02000000000000000000" pitchFamily="2" charset="0"/>
              </a:rPr>
              <a:t> </a:t>
            </a:r>
            <a:r>
              <a:rPr lang="en-US" sz="2700" dirty="0" err="1" smtClean="0">
                <a:latin typeface="Bad Script" panose="02000000000000000000" pitchFamily="2" charset="0"/>
              </a:rPr>
              <a:t>bissektrisa</a:t>
            </a:r>
            <a:r>
              <a:rPr lang="en-US" sz="2700" dirty="0" smtClean="0">
                <a:latin typeface="Bad Script" panose="02000000000000000000" pitchFamily="2" charset="0"/>
              </a:rPr>
              <a:t> </a:t>
            </a:r>
            <a:r>
              <a:rPr lang="en-US" sz="2700" dirty="0" err="1" smtClean="0">
                <a:latin typeface="Bad Script" panose="02000000000000000000" pitchFamily="2" charset="0"/>
              </a:rPr>
              <a:t>chiqazib</a:t>
            </a:r>
            <a:r>
              <a:rPr lang="en-US" sz="2700" dirty="0" smtClean="0">
                <a:latin typeface="Bad Script" panose="02000000000000000000" pitchFamily="2" charset="0"/>
              </a:rPr>
              <a:t>, </a:t>
            </a:r>
            <a:r>
              <a:rPr lang="en-US" sz="2700" dirty="0" err="1" smtClean="0">
                <a:latin typeface="Bad Script" panose="02000000000000000000" pitchFamily="2" charset="0"/>
              </a:rPr>
              <a:t>unga</a:t>
            </a:r>
            <a:r>
              <a:rPr lang="en-US" sz="2700" dirty="0" smtClean="0">
                <a:latin typeface="Bad Script" panose="02000000000000000000" pitchFamily="2" charset="0"/>
              </a:rPr>
              <a:t> 2 </a:t>
            </a:r>
            <a:r>
              <a:rPr lang="en-US" sz="2700" dirty="0" err="1" smtClean="0">
                <a:latin typeface="Bad Script" panose="02000000000000000000" pitchFamily="2" charset="0"/>
              </a:rPr>
              <a:t>sm</a:t>
            </a:r>
            <a:r>
              <a:rPr lang="en-US" sz="2700" dirty="0" smtClean="0">
                <a:latin typeface="Bad Script" panose="02000000000000000000" pitchFamily="2" charset="0"/>
              </a:rPr>
              <a:t> </a:t>
            </a:r>
            <a:r>
              <a:rPr lang="en-US" sz="2700" dirty="0" err="1" smtClean="0">
                <a:latin typeface="Bad Script" panose="02000000000000000000" pitchFamily="2" charset="0"/>
              </a:rPr>
              <a:t>qo‘yiladi</a:t>
            </a:r>
            <a:r>
              <a:rPr lang="en-US" sz="2700" dirty="0" smtClean="0">
                <a:latin typeface="Bad Script" panose="02000000000000000000" pitchFamily="2" charset="0"/>
              </a:rPr>
              <a:t> </a:t>
            </a:r>
            <a:r>
              <a:rPr lang="en-US" sz="2700" dirty="0" err="1" smtClean="0">
                <a:latin typeface="Bad Script" panose="02000000000000000000" pitchFamily="2" charset="0"/>
              </a:rPr>
              <a:t>va</a:t>
            </a:r>
            <a:r>
              <a:rPr lang="en-US" sz="2700" dirty="0" smtClean="0">
                <a:latin typeface="Bad Script" panose="02000000000000000000" pitchFamily="2" charset="0"/>
              </a:rPr>
              <a:t> </a:t>
            </a:r>
            <a:r>
              <a:rPr lang="en-US" sz="2700" dirty="0" err="1" smtClean="0">
                <a:latin typeface="Bad Script" panose="02000000000000000000" pitchFamily="2" charset="0"/>
              </a:rPr>
              <a:t>mos</a:t>
            </a:r>
            <a:r>
              <a:rPr lang="en-US" sz="2700" dirty="0" smtClean="0">
                <a:latin typeface="Bad Script" panose="02000000000000000000" pitchFamily="2" charset="0"/>
              </a:rPr>
              <a:t> </a:t>
            </a:r>
            <a:r>
              <a:rPr lang="en-US" sz="2700" dirty="0" err="1" smtClean="0">
                <a:latin typeface="Bad Script" panose="02000000000000000000" pitchFamily="2" charset="0"/>
              </a:rPr>
              <a:t>ravishda</a:t>
            </a:r>
            <a:r>
              <a:rPr lang="en-US" sz="2700" dirty="0" smtClean="0">
                <a:latin typeface="Bad Script" panose="02000000000000000000" pitchFamily="2" charset="0"/>
              </a:rPr>
              <a:t> 5, 6 </a:t>
            </a:r>
            <a:r>
              <a:rPr lang="en-US" sz="2700" dirty="0" err="1" smtClean="0">
                <a:latin typeface="Bad Script" panose="02000000000000000000" pitchFamily="2" charset="0"/>
              </a:rPr>
              <a:t>nuqtalar</a:t>
            </a:r>
            <a:r>
              <a:rPr lang="en-US" sz="2700" dirty="0" smtClean="0">
                <a:latin typeface="Bad Script" panose="02000000000000000000" pitchFamily="2" charset="0"/>
              </a:rPr>
              <a:t> </a:t>
            </a:r>
            <a:r>
              <a:rPr lang="en-US" sz="2700" dirty="0" err="1" smtClean="0">
                <a:latin typeface="Bad Script" panose="02000000000000000000" pitchFamily="2" charset="0"/>
              </a:rPr>
              <a:t>bilan</a:t>
            </a:r>
            <a:r>
              <a:rPr lang="en-US" sz="2700" dirty="0" smtClean="0">
                <a:latin typeface="Bad Script" panose="02000000000000000000" pitchFamily="2" charset="0"/>
              </a:rPr>
              <a:t> </a:t>
            </a:r>
            <a:r>
              <a:rPr lang="en-US" sz="2700" dirty="0" err="1" smtClean="0">
                <a:latin typeface="Bad Script" panose="02000000000000000000" pitchFamily="2" charset="0"/>
              </a:rPr>
              <a:t>belgilanadi</a:t>
            </a:r>
            <a:r>
              <a:rPr lang="en-US" sz="2700" dirty="0" smtClean="0">
                <a:latin typeface="Bad Script" panose="02000000000000000000" pitchFamily="2" charset="0"/>
              </a:rPr>
              <a:t>. </a:t>
            </a:r>
            <a:br>
              <a:rPr lang="en-US" sz="2700" dirty="0" smtClean="0">
                <a:latin typeface="Bad Script" panose="02000000000000000000" pitchFamily="2" charset="0"/>
              </a:rPr>
            </a:br>
            <a:r>
              <a:rPr lang="en-US" sz="2700" dirty="0" smtClean="0">
                <a:latin typeface="Bad Script" panose="02000000000000000000" pitchFamily="2" charset="0"/>
              </a:rPr>
              <a:t>6. G7 = 2 </a:t>
            </a:r>
            <a:r>
              <a:rPr lang="en-US" sz="2700" dirty="0" err="1" smtClean="0">
                <a:latin typeface="Bad Script" panose="02000000000000000000" pitchFamily="2" charset="0"/>
              </a:rPr>
              <a:t>sm</a:t>
            </a:r>
            <a:r>
              <a:rPr lang="en-US" sz="2700" dirty="0" smtClean="0">
                <a:latin typeface="Bad Script" panose="02000000000000000000" pitchFamily="2" charset="0"/>
              </a:rPr>
              <a:t> (</a:t>
            </a:r>
            <a:r>
              <a:rPr lang="en-US" sz="2700" dirty="0" err="1" smtClean="0">
                <a:latin typeface="Bad Script" panose="02000000000000000000" pitchFamily="2" charset="0"/>
              </a:rPr>
              <a:t>o‘ng</a:t>
            </a:r>
            <a:r>
              <a:rPr lang="en-US" sz="2700" dirty="0" smtClean="0">
                <a:latin typeface="Bad Script" panose="02000000000000000000" pitchFamily="2" charset="0"/>
              </a:rPr>
              <a:t> </a:t>
            </a:r>
            <a:r>
              <a:rPr lang="en-US" sz="2700" dirty="0" err="1" smtClean="0">
                <a:latin typeface="Bad Script" panose="02000000000000000000" pitchFamily="2" charset="0"/>
              </a:rPr>
              <a:t>tomonga</a:t>
            </a:r>
            <a:r>
              <a:rPr lang="en-US" sz="2700" dirty="0" smtClean="0">
                <a:latin typeface="Bad Script" panose="02000000000000000000" pitchFamily="2" charset="0"/>
              </a:rPr>
              <a:t>), S8 = 2 </a:t>
            </a:r>
            <a:r>
              <a:rPr lang="en-US" sz="2700" dirty="0" err="1" smtClean="0">
                <a:latin typeface="Bad Script" panose="02000000000000000000" pitchFamily="2" charset="0"/>
              </a:rPr>
              <a:t>sm</a:t>
            </a:r>
            <a:r>
              <a:rPr lang="en-US" sz="2700" dirty="0" smtClean="0">
                <a:latin typeface="Bad Script" panose="02000000000000000000" pitchFamily="2" charset="0"/>
              </a:rPr>
              <a:t> (chap </a:t>
            </a:r>
            <a:r>
              <a:rPr lang="en-US" sz="2700" dirty="0" err="1" smtClean="0">
                <a:latin typeface="Bad Script" panose="02000000000000000000" pitchFamily="2" charset="0"/>
              </a:rPr>
              <a:t>tomonga</a:t>
            </a:r>
            <a:r>
              <a:rPr lang="en-US" sz="2700" dirty="0" smtClean="0">
                <a:latin typeface="Bad Script" panose="02000000000000000000" pitchFamily="2" charset="0"/>
              </a:rPr>
              <a:t>) </a:t>
            </a:r>
            <a:r>
              <a:rPr lang="en-US" sz="2700" dirty="0" err="1" smtClean="0">
                <a:latin typeface="Bad Script" panose="02000000000000000000" pitchFamily="2" charset="0"/>
              </a:rPr>
              <a:t>yordamchi</a:t>
            </a:r>
            <a:r>
              <a:rPr lang="en-US" sz="2700" dirty="0" smtClean="0">
                <a:latin typeface="Bad Script" panose="02000000000000000000" pitchFamily="2" charset="0"/>
              </a:rPr>
              <a:t> </a:t>
            </a:r>
            <a:r>
              <a:rPr lang="en-US" sz="2700" dirty="0" err="1" smtClean="0">
                <a:latin typeface="Bad Script" panose="02000000000000000000" pitchFamily="2" charset="0"/>
              </a:rPr>
              <a:t>nuqtalar</a:t>
            </a:r>
            <a:r>
              <a:rPr lang="en-US" sz="2700" dirty="0" smtClean="0">
                <a:latin typeface="Bad Script" panose="02000000000000000000" pitchFamily="2" charset="0"/>
              </a:rPr>
              <a:t> </a:t>
            </a:r>
            <a:r>
              <a:rPr lang="en-US" sz="2700" dirty="0" err="1" smtClean="0">
                <a:latin typeface="Bad Script" panose="02000000000000000000" pitchFamily="2" charset="0"/>
              </a:rPr>
              <a:t>belgilanadi</a:t>
            </a:r>
            <a:r>
              <a:rPr lang="en-US" sz="2700" dirty="0" smtClean="0">
                <a:latin typeface="Bad Script" panose="02000000000000000000" pitchFamily="2" charset="0"/>
              </a:rPr>
              <a:t>, </a:t>
            </a:r>
            <a:r>
              <a:rPr lang="en-US" sz="2700" dirty="0" err="1" smtClean="0">
                <a:latin typeface="Bad Script" panose="02000000000000000000" pitchFamily="2" charset="0"/>
              </a:rPr>
              <a:t>ya’ni</a:t>
            </a:r>
            <a:r>
              <a:rPr lang="en-US" sz="2700" dirty="0" smtClean="0">
                <a:latin typeface="Bad Script" panose="02000000000000000000" pitchFamily="2" charset="0"/>
              </a:rPr>
              <a:t> </a:t>
            </a:r>
            <a:r>
              <a:rPr lang="en-US" sz="2700" dirty="0" err="1" smtClean="0">
                <a:latin typeface="Bad Script" panose="02000000000000000000" pitchFamily="2" charset="0"/>
              </a:rPr>
              <a:t>ensa</a:t>
            </a:r>
            <a:r>
              <a:rPr lang="en-US" sz="2700" dirty="0" smtClean="0">
                <a:latin typeface="Bad Script" panose="02000000000000000000" pitchFamily="2" charset="0"/>
              </a:rPr>
              <a:t> </a:t>
            </a:r>
            <a:r>
              <a:rPr lang="en-US" sz="2700" dirty="0" err="1" smtClean="0">
                <a:latin typeface="Bad Script" panose="02000000000000000000" pitchFamily="2" charset="0"/>
              </a:rPr>
              <a:t>qismining</a:t>
            </a:r>
            <a:r>
              <a:rPr lang="en-US" sz="2700" dirty="0" smtClean="0">
                <a:latin typeface="Bad Script" panose="02000000000000000000" pitchFamily="2" charset="0"/>
              </a:rPr>
              <a:t> </a:t>
            </a:r>
            <a:r>
              <a:rPr lang="en-US" sz="2700" dirty="0" err="1" smtClean="0">
                <a:latin typeface="Bad Script" panose="02000000000000000000" pitchFamily="2" charset="0"/>
              </a:rPr>
              <a:t>kengligi</a:t>
            </a:r>
            <a:r>
              <a:rPr lang="en-US" sz="2700" dirty="0" smtClean="0">
                <a:latin typeface="Bad Script" panose="02000000000000000000" pitchFamily="2" charset="0"/>
              </a:rPr>
              <a:t> </a:t>
            </a:r>
            <a:r>
              <a:rPr lang="en-US" sz="2700" dirty="0" err="1" smtClean="0">
                <a:latin typeface="Bad Script" panose="02000000000000000000" pitchFamily="2" charset="0"/>
              </a:rPr>
              <a:t>hosil</a:t>
            </a:r>
            <a:r>
              <a:rPr lang="en-US" sz="2700" dirty="0" smtClean="0">
                <a:latin typeface="Bad Script" panose="02000000000000000000" pitchFamily="2" charset="0"/>
              </a:rPr>
              <a:t> </a:t>
            </a:r>
            <a:r>
              <a:rPr lang="en-US" sz="2700" dirty="0" err="1" smtClean="0">
                <a:latin typeface="Bad Script" panose="02000000000000000000" pitchFamily="2" charset="0"/>
              </a:rPr>
              <a:t>qilinadi</a:t>
            </a:r>
            <a:r>
              <a:rPr lang="en-US" sz="2700" dirty="0" smtClean="0">
                <a:latin typeface="Bad Script" panose="02000000000000000000" pitchFamily="2" charset="0"/>
              </a:rPr>
              <a:t>. </a:t>
            </a:r>
            <a:br>
              <a:rPr lang="en-US" sz="2700" dirty="0" smtClean="0">
                <a:latin typeface="Bad Script" panose="02000000000000000000" pitchFamily="2" charset="0"/>
              </a:rPr>
            </a:br>
            <a:r>
              <a:rPr lang="en-US" sz="2700" dirty="0" smtClean="0">
                <a:latin typeface="Bad Script" panose="02000000000000000000" pitchFamily="2" charset="0"/>
              </a:rPr>
              <a:t>7. 7, 4, 5, 1, 6, 2, 8 </a:t>
            </a:r>
            <a:r>
              <a:rPr lang="en-US" sz="2700" dirty="0" err="1" smtClean="0">
                <a:latin typeface="Bad Script" panose="02000000000000000000" pitchFamily="2" charset="0"/>
              </a:rPr>
              <a:t>nuqtalar</a:t>
            </a:r>
            <a:r>
              <a:rPr lang="en-US" sz="2700" dirty="0" smtClean="0">
                <a:latin typeface="Bad Script" panose="02000000000000000000" pitchFamily="2" charset="0"/>
              </a:rPr>
              <a:t> </a:t>
            </a:r>
            <a:r>
              <a:rPr lang="en-US" sz="2700" dirty="0" err="1" smtClean="0">
                <a:latin typeface="Bad Script" panose="02000000000000000000" pitchFamily="2" charset="0"/>
              </a:rPr>
              <a:t>ravon</a:t>
            </a:r>
            <a:r>
              <a:rPr lang="en-US" sz="2700" dirty="0" smtClean="0">
                <a:latin typeface="Bad Script" panose="02000000000000000000" pitchFamily="2" charset="0"/>
              </a:rPr>
              <a:t> </a:t>
            </a:r>
            <a:r>
              <a:rPr lang="en-US" sz="2700" dirty="0" err="1" smtClean="0">
                <a:latin typeface="Bad Script" panose="02000000000000000000" pitchFamily="2" charset="0"/>
              </a:rPr>
              <a:t>aylana</a:t>
            </a:r>
            <a:r>
              <a:rPr lang="en-US" sz="2700" dirty="0" smtClean="0">
                <a:latin typeface="Bad Script" panose="02000000000000000000" pitchFamily="2" charset="0"/>
              </a:rPr>
              <a:t> </a:t>
            </a:r>
            <a:r>
              <a:rPr lang="en-US" sz="2700" dirty="0" err="1" smtClean="0">
                <a:latin typeface="Bad Script" panose="02000000000000000000" pitchFamily="2" charset="0"/>
              </a:rPr>
              <a:t>egri</a:t>
            </a:r>
            <a:r>
              <a:rPr lang="en-US" sz="2700" dirty="0" smtClean="0">
                <a:latin typeface="Bad Script" panose="02000000000000000000" pitchFamily="2" charset="0"/>
              </a:rPr>
              <a:t> </a:t>
            </a:r>
            <a:r>
              <a:rPr lang="en-US" sz="2700" dirty="0" err="1" smtClean="0">
                <a:latin typeface="Bad Script" panose="02000000000000000000" pitchFamily="2" charset="0"/>
              </a:rPr>
              <a:t>chiziq</a:t>
            </a:r>
            <a:r>
              <a:rPr lang="en-US" sz="2700" dirty="0" smtClean="0">
                <a:latin typeface="Bad Script" panose="02000000000000000000" pitchFamily="2" charset="0"/>
              </a:rPr>
              <a:t> </a:t>
            </a:r>
            <a:r>
              <a:rPr lang="en-US" sz="2700" dirty="0" err="1" smtClean="0">
                <a:latin typeface="Bad Script" panose="02000000000000000000" pitchFamily="2" charset="0"/>
              </a:rPr>
              <a:t>bilan</a:t>
            </a:r>
            <a:r>
              <a:rPr lang="en-US" sz="2700" dirty="0" smtClean="0">
                <a:latin typeface="Bad Script" panose="02000000000000000000" pitchFamily="2" charset="0"/>
              </a:rPr>
              <a:t> </a:t>
            </a:r>
            <a:r>
              <a:rPr lang="en-US" sz="2700" dirty="0" err="1" smtClean="0">
                <a:latin typeface="Bad Script" panose="02000000000000000000" pitchFamily="2" charset="0"/>
              </a:rPr>
              <a:t>tutashtiriladi</a:t>
            </a:r>
            <a:r>
              <a:rPr lang="en-US" sz="2700" dirty="0" smtClean="0">
                <a:latin typeface="Bad Script" panose="02000000000000000000" pitchFamily="2" charset="0"/>
              </a:rPr>
              <a:t>. </a:t>
            </a:r>
            <a:br>
              <a:rPr lang="en-US" sz="2700" dirty="0" smtClean="0">
                <a:latin typeface="Bad Script" panose="02000000000000000000" pitchFamily="2" charset="0"/>
              </a:rPr>
            </a:br>
            <a:r>
              <a:rPr lang="en-US" sz="2700" dirty="0" smtClean="0">
                <a:latin typeface="Bad Script" panose="02000000000000000000" pitchFamily="2" charset="0"/>
              </a:rPr>
              <a:t>8. 33 = 0, 5 </a:t>
            </a:r>
            <a:r>
              <a:rPr lang="en-US" sz="2700" dirty="0" err="1" smtClean="0">
                <a:latin typeface="Bad Script" panose="02000000000000000000" pitchFamily="2" charset="0"/>
              </a:rPr>
              <a:t>sm</a:t>
            </a:r>
            <a:r>
              <a:rPr lang="en-US" sz="2700" dirty="0" smtClean="0">
                <a:latin typeface="Bad Script" panose="02000000000000000000" pitchFamily="2" charset="0"/>
              </a:rPr>
              <a:t> (</a:t>
            </a:r>
            <a:r>
              <a:rPr lang="en-US" sz="2700" dirty="0" err="1" smtClean="0">
                <a:latin typeface="Bad Script" panose="02000000000000000000" pitchFamily="2" charset="0"/>
              </a:rPr>
              <a:t>ensa</a:t>
            </a:r>
            <a:r>
              <a:rPr lang="en-US" sz="2700" dirty="0" smtClean="0">
                <a:latin typeface="Bad Script" panose="02000000000000000000" pitchFamily="2" charset="0"/>
              </a:rPr>
              <a:t> </a:t>
            </a:r>
            <a:r>
              <a:rPr lang="en-US" sz="2700" dirty="0" err="1" smtClean="0">
                <a:latin typeface="Bad Script" panose="02000000000000000000" pitchFamily="2" charset="0"/>
              </a:rPr>
              <a:t>qismining</a:t>
            </a:r>
            <a:r>
              <a:rPr lang="en-US" sz="2700" dirty="0" smtClean="0">
                <a:latin typeface="Bad Script" panose="02000000000000000000" pitchFamily="2" charset="0"/>
              </a:rPr>
              <a:t> </a:t>
            </a:r>
            <a:r>
              <a:rPr lang="en-US" sz="2700" dirty="0" err="1" smtClean="0">
                <a:latin typeface="Bad Script" panose="02000000000000000000" pitchFamily="2" charset="0"/>
              </a:rPr>
              <a:t>ko‘tarilishi</a:t>
            </a:r>
            <a:r>
              <a:rPr lang="en-US" sz="2700" dirty="0" smtClean="0">
                <a:latin typeface="Bad Script" panose="02000000000000000000" pitchFamily="2" charset="0"/>
              </a:rPr>
              <a:t>, </a:t>
            </a:r>
            <a:r>
              <a:rPr lang="en-US" sz="2700" dirty="0" err="1" smtClean="0">
                <a:latin typeface="Bad Script" panose="02000000000000000000" pitchFamily="2" charset="0"/>
              </a:rPr>
              <a:t>doimiy</a:t>
            </a:r>
            <a:r>
              <a:rPr lang="en-US" sz="2700" dirty="0" smtClean="0">
                <a:latin typeface="Bad Script" panose="02000000000000000000" pitchFamily="2" charset="0"/>
              </a:rPr>
              <a:t> </a:t>
            </a:r>
            <a:r>
              <a:rPr lang="en-US" sz="2700" dirty="0" err="1" smtClean="0">
                <a:latin typeface="Bad Script" panose="02000000000000000000" pitchFamily="2" charset="0"/>
              </a:rPr>
              <a:t>qiymat</a:t>
            </a:r>
            <a:r>
              <a:rPr lang="en-US" sz="2700" dirty="0" smtClean="0">
                <a:latin typeface="Bad Script" panose="02000000000000000000" pitchFamily="2" charset="0"/>
              </a:rPr>
              <a:t>). </a:t>
            </a:r>
            <a:br>
              <a:rPr lang="en-US" sz="2700" dirty="0" smtClean="0">
                <a:latin typeface="Bad Script" panose="02000000000000000000" pitchFamily="2" charset="0"/>
              </a:rPr>
            </a:br>
            <a:r>
              <a:rPr lang="en-US" sz="2700" dirty="0" smtClean="0">
                <a:latin typeface="Bad Script" panose="02000000000000000000" pitchFamily="2" charset="0"/>
              </a:rPr>
              <a:t>9. 7, 3 , 8 </a:t>
            </a:r>
            <a:r>
              <a:rPr lang="en-US" sz="2700" dirty="0" err="1" smtClean="0">
                <a:latin typeface="Bad Script" panose="02000000000000000000" pitchFamily="2" charset="0"/>
              </a:rPr>
              <a:t>nuqtalar</a:t>
            </a:r>
            <a:r>
              <a:rPr lang="en-US" sz="2700" dirty="0" smtClean="0">
                <a:latin typeface="Bad Script" panose="02000000000000000000" pitchFamily="2" charset="0"/>
              </a:rPr>
              <a:t> </a:t>
            </a:r>
            <a:r>
              <a:rPr lang="en-US" sz="2700" dirty="0" err="1" smtClean="0">
                <a:latin typeface="Bad Script" panose="02000000000000000000" pitchFamily="2" charset="0"/>
              </a:rPr>
              <a:t>ravon</a:t>
            </a:r>
            <a:r>
              <a:rPr lang="en-US" sz="2700" dirty="0" smtClean="0">
                <a:latin typeface="Bad Script" panose="02000000000000000000" pitchFamily="2" charset="0"/>
              </a:rPr>
              <a:t> </a:t>
            </a:r>
            <a:r>
              <a:rPr lang="en-US" sz="2700" dirty="0" err="1" smtClean="0">
                <a:latin typeface="Bad Script" panose="02000000000000000000" pitchFamily="2" charset="0"/>
              </a:rPr>
              <a:t>egri</a:t>
            </a:r>
            <a:r>
              <a:rPr lang="en-US" sz="2700" dirty="0" smtClean="0">
                <a:latin typeface="Bad Script" panose="02000000000000000000" pitchFamily="2" charset="0"/>
              </a:rPr>
              <a:t> </a:t>
            </a:r>
            <a:r>
              <a:rPr lang="en-US" sz="2700" dirty="0" err="1" smtClean="0">
                <a:latin typeface="Bad Script" panose="02000000000000000000" pitchFamily="2" charset="0"/>
              </a:rPr>
              <a:t>chiziq</a:t>
            </a:r>
            <a:r>
              <a:rPr lang="en-US" sz="2700" dirty="0" smtClean="0">
                <a:latin typeface="Bad Script" panose="02000000000000000000" pitchFamily="2" charset="0"/>
              </a:rPr>
              <a:t> </a:t>
            </a:r>
            <a:r>
              <a:rPr lang="en-US" sz="2700" dirty="0" err="1" smtClean="0">
                <a:latin typeface="Bad Script" panose="02000000000000000000" pitchFamily="2" charset="0"/>
              </a:rPr>
              <a:t>bilan</a:t>
            </a:r>
            <a:r>
              <a:rPr lang="en-US" sz="2700" dirty="0" smtClean="0">
                <a:latin typeface="Bad Script" panose="02000000000000000000" pitchFamily="2" charset="0"/>
              </a:rPr>
              <a:t> </a:t>
            </a:r>
            <a:r>
              <a:rPr lang="en-US" sz="2700" dirty="0" err="1" smtClean="0">
                <a:latin typeface="Bad Script" panose="02000000000000000000" pitchFamily="2" charset="0"/>
              </a:rPr>
              <a:t>tutashtiriladi</a:t>
            </a:r>
            <a:r>
              <a:rPr lang="en-US" sz="2700" dirty="0" smtClean="0">
                <a:latin typeface="Bad Script" panose="02000000000000000000" pitchFamily="2" charset="0"/>
              </a:rPr>
              <a:t>. </a:t>
            </a:r>
            <a:br>
              <a:rPr lang="en-US" sz="2700" dirty="0" smtClean="0">
                <a:latin typeface="Bad Script" panose="02000000000000000000" pitchFamily="2" charset="0"/>
              </a:rPr>
            </a:br>
            <a:r>
              <a:rPr lang="en-US" sz="2700" dirty="0" err="1" smtClean="0">
                <a:latin typeface="Bad Script" panose="02000000000000000000" pitchFamily="2" charset="0"/>
              </a:rPr>
              <a:t>Qalpoqchaning</a:t>
            </a:r>
            <a:r>
              <a:rPr lang="en-US" sz="2700" dirty="0" smtClean="0">
                <a:latin typeface="Bad Script" panose="02000000000000000000" pitchFamily="2" charset="0"/>
              </a:rPr>
              <a:t> yon </a:t>
            </a:r>
            <a:r>
              <a:rPr lang="en-US" sz="2700" dirty="0" err="1" smtClean="0">
                <a:latin typeface="Bad Script" panose="02000000000000000000" pitchFamily="2" charset="0"/>
              </a:rPr>
              <a:t>qismini</a:t>
            </a:r>
            <a:r>
              <a:rPr lang="en-US" sz="2700" dirty="0" smtClean="0">
                <a:latin typeface="Bad Script" panose="02000000000000000000" pitchFamily="2" charset="0"/>
              </a:rPr>
              <a:t> </a:t>
            </a:r>
            <a:r>
              <a:rPr lang="en-US" sz="2700" dirty="0" err="1" smtClean="0">
                <a:latin typeface="Bad Script" panose="02000000000000000000" pitchFamily="2" charset="0"/>
              </a:rPr>
              <a:t>loyihalash</a:t>
            </a:r>
            <a:r>
              <a:rPr lang="en-US" sz="2700" dirty="0" smtClean="0">
                <a:latin typeface="Bad Script" panose="02000000000000000000" pitchFamily="2" charset="0"/>
              </a:rPr>
              <a:t>.</a:t>
            </a:r>
            <a:r>
              <a:rPr lang="en-US" dirty="0" smtClean="0"/>
              <a:t/>
            </a:r>
            <a:br>
              <a:rPr lang="en-US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020068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4573" y="88135"/>
            <a:ext cx="8899429" cy="5953227"/>
          </a:xfrm>
        </p:spPr>
        <p:txBody>
          <a:bodyPr/>
          <a:lstStyle/>
          <a:p>
            <a:r>
              <a:rPr lang="en-US" dirty="0" smtClean="0">
                <a:latin typeface="Bad Script" panose="02000000000000000000" pitchFamily="2" charset="0"/>
              </a:rPr>
              <a:t>10. </a:t>
            </a:r>
            <a:r>
              <a:rPr lang="en-US" dirty="0" err="1" smtClean="0">
                <a:latin typeface="Bad Script" panose="02000000000000000000" pitchFamily="2" charset="0"/>
              </a:rPr>
              <a:t>To‘g‘ri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burchak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chizilib</a:t>
            </a:r>
            <a:r>
              <a:rPr lang="en-US" dirty="0" smtClean="0">
                <a:latin typeface="Bad Script" panose="02000000000000000000" pitchFamily="2" charset="0"/>
              </a:rPr>
              <a:t>, </a:t>
            </a:r>
            <a:r>
              <a:rPr lang="en-US" dirty="0" err="1" smtClean="0">
                <a:latin typeface="Bad Script" panose="02000000000000000000" pitchFamily="2" charset="0"/>
              </a:rPr>
              <a:t>uning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burchagi</a:t>
            </a:r>
            <a:r>
              <a:rPr lang="en-US" dirty="0" smtClean="0">
                <a:latin typeface="Bad Script" panose="02000000000000000000" pitchFamily="2" charset="0"/>
              </a:rPr>
              <a:t> A </a:t>
            </a:r>
            <a:r>
              <a:rPr lang="en-US" dirty="0" err="1" smtClean="0">
                <a:latin typeface="Bad Script" panose="02000000000000000000" pitchFamily="2" charset="0"/>
              </a:rPr>
              <a:t>nuqta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bilan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belgilanadi</a:t>
            </a:r>
            <a:r>
              <a:rPr lang="en-US" dirty="0" smtClean="0">
                <a:latin typeface="Bad Script" panose="02000000000000000000" pitchFamily="2" charset="0"/>
              </a:rPr>
              <a:t>. </a:t>
            </a:r>
          </a:p>
          <a:p>
            <a:r>
              <a:rPr lang="en-US" dirty="0" smtClean="0">
                <a:latin typeface="Bad Script" panose="02000000000000000000" pitchFamily="2" charset="0"/>
              </a:rPr>
              <a:t>11. AV = 18 </a:t>
            </a:r>
            <a:r>
              <a:rPr lang="en-US" dirty="0" err="1" smtClean="0">
                <a:latin typeface="Bad Script" panose="02000000000000000000" pitchFamily="2" charset="0"/>
              </a:rPr>
              <a:t>sm</a:t>
            </a:r>
            <a:r>
              <a:rPr lang="en-US" dirty="0" smtClean="0">
                <a:latin typeface="Bad Script" panose="02000000000000000000" pitchFamily="2" charset="0"/>
              </a:rPr>
              <a:t> (</a:t>
            </a:r>
            <a:r>
              <a:rPr lang="en-US" dirty="0" err="1" smtClean="0">
                <a:latin typeface="Bad Script" panose="02000000000000000000" pitchFamily="2" charset="0"/>
              </a:rPr>
              <a:t>qalpoqcha</a:t>
            </a:r>
            <a:r>
              <a:rPr lang="en-US" dirty="0" smtClean="0">
                <a:latin typeface="Bad Script" panose="02000000000000000000" pitchFamily="2" charset="0"/>
              </a:rPr>
              <a:t> tepa </a:t>
            </a:r>
            <a:r>
              <a:rPr lang="en-US" dirty="0" err="1" smtClean="0">
                <a:latin typeface="Bad Script" panose="02000000000000000000" pitchFamily="2" charset="0"/>
              </a:rPr>
              <a:t>qismining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o‘lchangan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uzunligi</a:t>
            </a:r>
            <a:r>
              <a:rPr lang="en-US" dirty="0" smtClean="0">
                <a:latin typeface="Bad Script" panose="02000000000000000000" pitchFamily="2" charset="0"/>
              </a:rPr>
              <a:t>). </a:t>
            </a:r>
          </a:p>
          <a:p>
            <a:r>
              <a:rPr lang="en-US" dirty="0" smtClean="0">
                <a:latin typeface="Bad Script" panose="02000000000000000000" pitchFamily="2" charset="0"/>
              </a:rPr>
              <a:t>12. AG = BshYaA:2 = 9 </a:t>
            </a:r>
            <a:r>
              <a:rPr lang="en-US" dirty="0" err="1" smtClean="0">
                <a:latin typeface="Bad Script" panose="02000000000000000000" pitchFamily="2" charset="0"/>
              </a:rPr>
              <a:t>sm</a:t>
            </a:r>
            <a:r>
              <a:rPr lang="en-US" dirty="0" smtClean="0">
                <a:latin typeface="Bad Script" panose="02000000000000000000" pitchFamily="2" charset="0"/>
              </a:rPr>
              <a:t> (</a:t>
            </a:r>
            <a:r>
              <a:rPr lang="en-US" dirty="0" err="1" smtClean="0">
                <a:latin typeface="Bad Script" panose="02000000000000000000" pitchFamily="2" charset="0"/>
              </a:rPr>
              <a:t>qalpoqcha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kengligi</a:t>
            </a:r>
            <a:r>
              <a:rPr lang="en-US" dirty="0" smtClean="0">
                <a:latin typeface="Bad Script" panose="02000000000000000000" pitchFamily="2" charset="0"/>
              </a:rPr>
              <a:t>). </a:t>
            </a:r>
          </a:p>
          <a:p>
            <a:r>
              <a:rPr lang="en-US" dirty="0" smtClean="0">
                <a:latin typeface="Bad Script" panose="02000000000000000000" pitchFamily="2" charset="0"/>
              </a:rPr>
              <a:t>13. AVGD </a:t>
            </a:r>
            <a:r>
              <a:rPr lang="en-US" dirty="0" err="1" smtClean="0">
                <a:latin typeface="Bad Script" panose="02000000000000000000" pitchFamily="2" charset="0"/>
              </a:rPr>
              <a:t>to‘g‘ri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to‘rtburchak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chizib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olinadi</a:t>
            </a:r>
            <a:r>
              <a:rPr lang="en-US" dirty="0" smtClean="0">
                <a:latin typeface="Bad Script" panose="02000000000000000000" pitchFamily="2" charset="0"/>
              </a:rPr>
              <a:t>. </a:t>
            </a:r>
          </a:p>
          <a:p>
            <a:r>
              <a:rPr lang="en-US" dirty="0" smtClean="0">
                <a:latin typeface="Bad Script" panose="02000000000000000000" pitchFamily="2" charset="0"/>
              </a:rPr>
              <a:t>14. AA1 = AV:2 = 18:2 = 9 </a:t>
            </a:r>
            <a:r>
              <a:rPr lang="en-US" dirty="0" err="1" smtClean="0">
                <a:latin typeface="Bad Script" panose="02000000000000000000" pitchFamily="2" charset="0"/>
              </a:rPr>
              <a:t>sm</a:t>
            </a:r>
            <a:r>
              <a:rPr lang="en-US" dirty="0" smtClean="0">
                <a:latin typeface="Bad Script" panose="02000000000000000000" pitchFamily="2" charset="0"/>
              </a:rPr>
              <a:t> (</a:t>
            </a:r>
            <a:r>
              <a:rPr lang="en-US" dirty="0" err="1" smtClean="0">
                <a:latin typeface="Bad Script" panose="02000000000000000000" pitchFamily="2" charset="0"/>
              </a:rPr>
              <a:t>yordamchi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nuqta</a:t>
            </a:r>
            <a:r>
              <a:rPr lang="en-US" dirty="0" smtClean="0">
                <a:latin typeface="Bad Script" panose="02000000000000000000" pitchFamily="2" charset="0"/>
              </a:rPr>
              <a:t>). </a:t>
            </a:r>
          </a:p>
          <a:p>
            <a:r>
              <a:rPr lang="en-US" dirty="0" smtClean="0">
                <a:latin typeface="Bad Script" panose="02000000000000000000" pitchFamily="2" charset="0"/>
              </a:rPr>
              <a:t>15. A </a:t>
            </a:r>
            <a:r>
              <a:rPr lang="en-US" dirty="0" err="1" smtClean="0">
                <a:latin typeface="Bad Script" panose="02000000000000000000" pitchFamily="2" charset="0"/>
              </a:rPr>
              <a:t>burchakdan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bissektrisa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chiqazilib</a:t>
            </a:r>
            <a:r>
              <a:rPr lang="en-US" dirty="0" smtClean="0">
                <a:latin typeface="Bad Script" panose="02000000000000000000" pitchFamily="2" charset="0"/>
              </a:rPr>
              <a:t>, </a:t>
            </a:r>
            <a:r>
              <a:rPr lang="en-US" dirty="0" err="1" smtClean="0">
                <a:latin typeface="Bad Script" panose="02000000000000000000" pitchFamily="2" charset="0"/>
              </a:rPr>
              <a:t>unga</a:t>
            </a:r>
            <a:r>
              <a:rPr lang="en-US" dirty="0" smtClean="0">
                <a:latin typeface="Bad Script" panose="02000000000000000000" pitchFamily="2" charset="0"/>
              </a:rPr>
              <a:t> 1 </a:t>
            </a:r>
            <a:r>
              <a:rPr lang="en-US" dirty="0" err="1" smtClean="0">
                <a:latin typeface="Bad Script" panose="02000000000000000000" pitchFamily="2" charset="0"/>
              </a:rPr>
              <a:t>sm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qo‘yiladi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va</a:t>
            </a:r>
            <a:r>
              <a:rPr lang="en-US" dirty="0" smtClean="0">
                <a:latin typeface="Bad Script" panose="02000000000000000000" pitchFamily="2" charset="0"/>
              </a:rPr>
              <a:t> 1 </a:t>
            </a:r>
            <a:r>
              <a:rPr lang="en-US" dirty="0" err="1" smtClean="0">
                <a:latin typeface="Bad Script" panose="02000000000000000000" pitchFamily="2" charset="0"/>
              </a:rPr>
              <a:t>nuqta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bilan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belgilanadi</a:t>
            </a:r>
            <a:r>
              <a:rPr lang="en-US" dirty="0" smtClean="0">
                <a:latin typeface="Bad Script" panose="02000000000000000000" pitchFamily="2" charset="0"/>
              </a:rPr>
              <a:t>. </a:t>
            </a:r>
          </a:p>
          <a:p>
            <a:r>
              <a:rPr lang="en-US" dirty="0" smtClean="0">
                <a:latin typeface="Bad Script" panose="02000000000000000000" pitchFamily="2" charset="0"/>
              </a:rPr>
              <a:t>16. D, 2, 1, A1 </a:t>
            </a:r>
            <a:r>
              <a:rPr lang="en-US" dirty="0" err="1" smtClean="0">
                <a:latin typeface="Bad Script" panose="02000000000000000000" pitchFamily="2" charset="0"/>
              </a:rPr>
              <a:t>nuqtalar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chizg‘ich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yordamida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tutashtiriladi</a:t>
            </a:r>
            <a:r>
              <a:rPr lang="en-US" dirty="0" smtClean="0">
                <a:latin typeface="Bad Script" panose="02000000000000000000" pitchFamily="2" charset="0"/>
              </a:rPr>
              <a:t>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59306" y="2963537"/>
            <a:ext cx="4318612" cy="34923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73139340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</TotalTime>
  <Words>119</Words>
  <Application>Microsoft Office PowerPoint</Application>
  <PresentationFormat>Широкоэкранный</PresentationFormat>
  <Paragraphs>23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Bad Script</vt:lpstr>
      <vt:lpstr>Trebuchet MS</vt:lpstr>
      <vt:lpstr>Wingdings 3</vt:lpstr>
      <vt:lpstr>Грань</vt:lpstr>
      <vt:lpstr>Bolalar qalpoqchasini hisoblash va chizish</vt:lpstr>
      <vt:lpstr> </vt:lpstr>
      <vt:lpstr>Chizmani loyihalash uchun quyidagi o‘lchovlar kerak bo‘ladi:  1. QU=20 sm, qalpoqcha uzunligi (peshananing o‘rtasidan bo‘yin umurtqasigacha bo‘lgan oraliq o‘lchanadi). 2. BshYaA = 18 sm, boshning peshana ustidan o‘lchanadigan yarimaylanasi. Qalpoqchaning orqa qismini loyihalash.  </vt:lpstr>
      <vt:lpstr>1. To‘g‘ri burchak chizilib, burchagiga A nuqta qo‘yiladi. 2. AV = AG = BshYaA:2+3 = 12 sm (qalpoqcha tomonlari, 3 sm hamma o‘lchamlar uchun bir xil).  3. A, V, G, S nuqtalardan kvadrat hosil qilib chiziladi.  4. Kvadratning hamma tomonlari ikkiga bo‘linib, 1, 2, 3, 4 nuqtalar bilan belgilanadi, ya’ni AV:2 = 12:2 = 6 sm.  5. Burchak A va V nuqtalardan bissektrisa chiqazib, unga 2 sm qo‘yiladi va mos ravishda 5, 6 nuqtalar bilan belgilanadi.  6. G7 = 2 sm (o‘ng tomonga), S8 = 2 sm (chap tomonga) yordamchi nuqtalar belgilanadi, ya’ni ensa qismining kengligi hosil qilinadi.  7. 7, 4, 5, 1, 6, 2, 8 nuqtalar ravon aylana egri chiziq bilan tutashtiriladi.  8. 33 = 0, 5 sm (ensa qismining ko‘tarilishi, doimiy qiymat).  9. 7, 3 , 8 nuqtalar ravon egri chiziq bilan tutashtiriladi.  Qalpoqchaning yon qismini loyihalash. 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Bolalar qalpoqchasini hisoblash va chizish</dc:title>
  <dc:creator>E-MaxUser</dc:creator>
  <cp:lastModifiedBy>E-MaxUser</cp:lastModifiedBy>
  <cp:revision>3</cp:revision>
  <dcterms:created xsi:type="dcterms:W3CDTF">2021-12-22T06:16:41Z</dcterms:created>
  <dcterms:modified xsi:type="dcterms:W3CDTF">2021-12-24T12:03:23Z</dcterms:modified>
</cp:coreProperties>
</file>