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3"/>
  </p:notesMasterIdLst>
  <p:sldIdLst>
    <p:sldId id="256" r:id="rId2"/>
    <p:sldId id="456" r:id="rId3"/>
    <p:sldId id="458" r:id="rId4"/>
    <p:sldId id="459" r:id="rId5"/>
    <p:sldId id="465" r:id="rId6"/>
    <p:sldId id="269" r:id="rId7"/>
    <p:sldId id="466" r:id="rId8"/>
    <p:sldId id="470" r:id="rId9"/>
    <p:sldId id="472" r:id="rId10"/>
    <p:sldId id="473" r:id="rId11"/>
    <p:sldId id="469" r:id="rId12"/>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9" autoAdjust="0"/>
    <p:restoredTop sz="93636" autoAdjust="0"/>
  </p:normalViewPr>
  <p:slideViewPr>
    <p:cSldViewPr>
      <p:cViewPr varScale="1">
        <p:scale>
          <a:sx n="47" d="100"/>
          <a:sy n="47" d="100"/>
        </p:scale>
        <p:origin x="-816"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4DE1C-F051-492C-9063-E7C450563651}" type="datetimeFigureOut">
              <a:rPr lang="ru-RU" smtClean="0"/>
              <a:t>26.07.2021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F7560-E9E3-4135-A3F8-D3C909015CE8}" type="slidenum">
              <a:rPr lang="ru-RU" smtClean="0"/>
              <a:t>‹#›</a:t>
            </a:fld>
            <a:endParaRPr lang="ru-RU"/>
          </a:p>
        </p:txBody>
      </p:sp>
    </p:spTree>
    <p:extLst>
      <p:ext uri="{BB962C8B-B14F-4D97-AF65-F5344CB8AC3E}">
        <p14:creationId xmlns:p14="http://schemas.microsoft.com/office/powerpoint/2010/main" val="127932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0F7560-E9E3-4135-A3F8-D3C909015CE8}" type="slidenum">
              <a:rPr lang="ru-RU" smtClean="0"/>
              <a:t>1</a:t>
            </a:fld>
            <a:endParaRPr lang="ru-RU"/>
          </a:p>
        </p:txBody>
      </p:sp>
    </p:spTree>
    <p:extLst>
      <p:ext uri="{BB962C8B-B14F-4D97-AF65-F5344CB8AC3E}">
        <p14:creationId xmlns:p14="http://schemas.microsoft.com/office/powerpoint/2010/main" val="10650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116C4B3A-F94A-47D5-A35F-D6D69C26515D}" type="slidenum">
              <a:rPr lang="ru-RU" altLang="ru-RU" smtClean="0"/>
              <a:pPr/>
              <a:t>‹#›</a:t>
            </a:fld>
            <a:endParaRPr lang="ru-RU" alt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6879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4170246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D9552-11F7-45F0-9710-762855202B80}" type="slidenum">
              <a:rPr lang="ru-RU" altLang="ru-RU" smtClean="0"/>
              <a:pPr/>
              <a:t>‹#›</a:t>
            </a:fld>
            <a:endParaRPr lang="ru-RU" alt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229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ru-RU" smtClean="0"/>
              <a:t>Образец заголовка</a:t>
            </a:r>
            <a:endParaRPr/>
          </a:p>
        </p:txBody>
      </p:sp>
    </p:spTree>
    <p:extLst>
      <p:ext uri="{BB962C8B-B14F-4D97-AF65-F5344CB8AC3E}">
        <p14:creationId xmlns:p14="http://schemas.microsoft.com/office/powerpoint/2010/main" val="73351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E736248E-F3DD-4AFA-8C82-6E9B4664531A}" type="slidenum">
              <a:rPr lang="ru-RU" altLang="ru-RU" smtClean="0"/>
              <a:pPr/>
              <a:t>‹#›</a:t>
            </a:fld>
            <a:endParaRPr lang="ru-RU" altLang="ru-RU"/>
          </a:p>
        </p:txBody>
      </p:sp>
    </p:spTree>
    <p:extLst>
      <p:ext uri="{BB962C8B-B14F-4D97-AF65-F5344CB8AC3E}">
        <p14:creationId xmlns:p14="http://schemas.microsoft.com/office/powerpoint/2010/main" val="3220970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D9552-11F7-45F0-9710-762855202B80}" type="slidenum">
              <a:rPr lang="ru-RU" altLang="ru-RU" smtClean="0"/>
              <a:pPr/>
              <a:t>‹#›</a:t>
            </a:fld>
            <a:endParaRPr lang="ru-RU" alt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89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40902957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2106521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686138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5250120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D9552-11F7-45F0-9710-762855202B80}" type="slidenum">
              <a:rPr lang="ru-RU" altLang="ru-RU" smtClean="0"/>
              <a:pPr/>
              <a:t>‹#›</a:t>
            </a:fld>
            <a:endParaRPr lang="ru-RU" altLang="ru-RU"/>
          </a:p>
        </p:txBody>
      </p:sp>
    </p:spTree>
    <p:extLst>
      <p:ext uri="{BB962C8B-B14F-4D97-AF65-F5344CB8AC3E}">
        <p14:creationId xmlns:p14="http://schemas.microsoft.com/office/powerpoint/2010/main" val="2498549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D9552-11F7-45F0-9710-762855202B80}" type="slidenum">
              <a:rPr lang="ru-RU" altLang="ru-RU" smtClean="0"/>
              <a:pPr/>
              <a:t>‹#›</a:t>
            </a:fld>
            <a:endParaRPr lang="ru-RU" alt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6167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7/26/2021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1D9552-11F7-45F0-9710-762855202B80}" type="slidenum">
              <a:rPr lang="ru-RU" altLang="ru-RU" smtClean="0"/>
              <a:pPr/>
              <a:t>‹#›</a:t>
            </a:fld>
            <a:endParaRPr lang="ru-RU" alt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8249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ransition>
    <p:fade thruBlk="1"/>
  </p:transition>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81000" y="2514601"/>
            <a:ext cx="11582400" cy="2285999"/>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2800" dirty="0" err="1">
                <a:solidFill>
                  <a:schemeClr val="bg1"/>
                </a:solidFill>
              </a:rPr>
              <a:t>Yevropa</a:t>
            </a:r>
            <a:r>
              <a:rPr lang="en-US" sz="2800" dirty="0">
                <a:solidFill>
                  <a:schemeClr val="bg1"/>
                </a:solidFill>
              </a:rPr>
              <a:t> </a:t>
            </a:r>
            <a:r>
              <a:rPr lang="en-US" sz="2800" dirty="0" err="1">
                <a:solidFill>
                  <a:schemeClr val="bg1"/>
                </a:solidFill>
              </a:rPr>
              <a:t>taomlarini</a:t>
            </a:r>
            <a:r>
              <a:rPr lang="en-US" sz="2800" dirty="0">
                <a:solidFill>
                  <a:schemeClr val="bg1"/>
                </a:solidFill>
              </a:rPr>
              <a:t> </a:t>
            </a:r>
            <a:r>
              <a:rPr lang="en-US" sz="2800" dirty="0" err="1">
                <a:solidFill>
                  <a:schemeClr val="bg1"/>
                </a:solidFill>
              </a:rPr>
              <a:t>tayyorlash</a:t>
            </a:r>
            <a:r>
              <a:rPr lang="en-US" sz="2800" dirty="0">
                <a:solidFill>
                  <a:schemeClr val="bg1"/>
                </a:solidFill>
              </a:rPr>
              <a:t> </a:t>
            </a:r>
            <a:r>
              <a:rPr lang="en-US" sz="2800" dirty="0" err="1" smtClean="0">
                <a:solidFill>
                  <a:schemeClr val="bg1"/>
                </a:solidFill>
              </a:rPr>
              <a:t>texnologiyasi</a:t>
            </a:r>
            <a:r>
              <a:rPr lang="en-US" sz="2800" dirty="0" smtClean="0">
                <a:solidFill>
                  <a:schemeClr val="bg1"/>
                </a:solidFill>
              </a:rPr>
              <a:t/>
            </a:r>
            <a:br>
              <a:rPr lang="en-US" sz="2800" dirty="0" smtClean="0">
                <a:solidFill>
                  <a:schemeClr val="bg1"/>
                </a:solidFill>
              </a:rPr>
            </a:br>
            <a:r>
              <a:rPr lang="en-US" sz="2800" dirty="0" smtClean="0">
                <a:solidFill>
                  <a:schemeClr val="bg1"/>
                </a:solidFill>
              </a:rPr>
              <a:t>“</a:t>
            </a:r>
            <a:r>
              <a:rPr lang="en-US" sz="2800" dirty="0" err="1" smtClean="0">
                <a:solidFill>
                  <a:schemeClr val="bg1"/>
                </a:solidFill>
              </a:rPr>
              <a:t>Turkiya</a:t>
            </a:r>
            <a:r>
              <a:rPr lang="en-US" sz="2800" dirty="0" smtClean="0">
                <a:solidFill>
                  <a:schemeClr val="bg1"/>
                </a:solidFill>
              </a:rPr>
              <a:t> </a:t>
            </a:r>
            <a:r>
              <a:rPr lang="en-US" sz="2800" dirty="0" err="1" smtClean="0">
                <a:solidFill>
                  <a:schemeClr val="bg1"/>
                </a:solidFill>
              </a:rPr>
              <a:t>pazandachiligi</a:t>
            </a:r>
            <a:r>
              <a:rPr lang="en-US" sz="2800" dirty="0" smtClean="0">
                <a:solidFill>
                  <a:schemeClr val="bg1"/>
                </a:solidFill>
              </a:rPr>
              <a:t>”</a:t>
            </a:r>
            <a:endParaRPr lang="ru-RU" sz="2800" dirty="0">
              <a:solidFill>
                <a:schemeClr val="bg1"/>
              </a:solidFill>
            </a:endParaRPr>
          </a:p>
        </p:txBody>
      </p:sp>
      <p:sp>
        <p:nvSpPr>
          <p:cNvPr id="5123" name="Rectangle 3"/>
          <p:cNvSpPr>
            <a:spLocks noGrp="1" noChangeArrowheads="1"/>
          </p:cNvSpPr>
          <p:nvPr>
            <p:ph type="subTitle" idx="1"/>
          </p:nvPr>
        </p:nvSpPr>
        <p:spPr>
          <a:xfrm>
            <a:off x="855980" y="0"/>
            <a:ext cx="10439400" cy="89916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eaLnBrk="1" hangingPunct="1">
              <a:lnSpc>
                <a:spcPct val="80000"/>
              </a:lnSpc>
            </a:pPr>
            <a:r>
              <a:rPr lang="en-US" altLang="ru-RU" sz="2400" b="1" dirty="0" smtClean="0">
                <a:solidFill>
                  <a:schemeClr val="bg1"/>
                </a:solidFill>
              </a:rPr>
              <a:t>SAMARQAND SHAHAR “ISHGA MARHAMAT ” MONOMARKAZI</a:t>
            </a:r>
            <a:endParaRPr lang="en-US" altLang="ru-RU" sz="2400" b="1" dirty="0">
              <a:solidFill>
                <a:schemeClr val="bg1"/>
              </a:solidFill>
            </a:endParaRPr>
          </a:p>
        </p:txBody>
      </p:sp>
      <p:sp>
        <p:nvSpPr>
          <p:cNvPr id="2" name="Прямоугольник 1"/>
          <p:cNvSpPr/>
          <p:nvPr/>
        </p:nvSpPr>
        <p:spPr>
          <a:xfrm>
            <a:off x="-20320" y="5750403"/>
            <a:ext cx="12192000"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eaLnBrk="1" hangingPunct="1">
              <a:lnSpc>
                <a:spcPct val="80000"/>
              </a:lnSpc>
            </a:pPr>
            <a:r>
              <a:rPr lang="uz-Cyrl-UZ" altLang="ru-RU" b="1" dirty="0" smtClean="0">
                <a:solidFill>
                  <a:schemeClr val="bg1"/>
                </a:solidFill>
                <a:latin typeface="+mj-lt"/>
              </a:rPr>
              <a:t>Т</a:t>
            </a:r>
            <a:r>
              <a:rPr lang="en-US" altLang="ru-RU" sz="2000" b="1" dirty="0" err="1" smtClean="0">
                <a:solidFill>
                  <a:schemeClr val="bg1"/>
                </a:solidFill>
                <a:latin typeface="+mj-lt"/>
              </a:rPr>
              <a:t>ayyorladi</a:t>
            </a:r>
            <a:r>
              <a:rPr lang="uz-Cyrl-UZ" altLang="ru-RU" sz="2000" b="1" dirty="0" smtClean="0">
                <a:solidFill>
                  <a:schemeClr val="bg1"/>
                </a:solidFill>
                <a:latin typeface="+mj-lt"/>
              </a:rPr>
              <a:t>:</a:t>
            </a:r>
            <a:r>
              <a:rPr lang="en-US" altLang="ru-RU" sz="2000" b="1" dirty="0" smtClean="0">
                <a:solidFill>
                  <a:schemeClr val="bg1"/>
                </a:solidFill>
                <a:latin typeface="+mj-lt"/>
              </a:rPr>
              <a:t> </a:t>
            </a:r>
            <a:r>
              <a:rPr lang="en-US" altLang="ru-RU" sz="2000" b="1" dirty="0" err="1" smtClean="0">
                <a:solidFill>
                  <a:schemeClr val="bg1"/>
                </a:solidFill>
                <a:latin typeface="+mj-lt"/>
              </a:rPr>
              <a:t>N.Muradova</a:t>
            </a:r>
            <a:r>
              <a:rPr lang="en-US" altLang="ru-RU" sz="2000" b="1" dirty="0" smtClean="0">
                <a:solidFill>
                  <a:schemeClr val="bg1"/>
                </a:solidFill>
                <a:latin typeface="+mj-lt"/>
              </a:rPr>
              <a:t> </a:t>
            </a:r>
            <a:endParaRPr lang="ru-RU" altLang="ru-RU" b="1" dirty="0">
              <a:solidFill>
                <a:schemeClr val="bg1"/>
              </a:solidFill>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85520"/>
            <a:ext cx="1905000" cy="156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542963" cy="76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66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3105835"/>
            <a:ext cx="10287000" cy="1938992"/>
          </a:xfrm>
          <a:prstGeom prst="rect">
            <a:avLst/>
          </a:prstGeom>
        </p:spPr>
        <p:txBody>
          <a:bodyPr wrap="square">
            <a:spAutoFit/>
          </a:bodyPr>
          <a:lstStyle/>
          <a:p>
            <a:pPr algn="ctr" eaLnBrk="1" hangingPunct="1"/>
            <a:r>
              <a:rPr lang="en-US" altLang="ru-RU" sz="6000" b="1" dirty="0" smtClean="0">
                <a:solidFill>
                  <a:srgbClr val="002060"/>
                </a:solidFill>
                <a:latin typeface="Times New Roman" pitchFamily="18" charset="0"/>
                <a:cs typeface="Times New Roman" pitchFamily="18" charset="0"/>
              </a:rPr>
              <a:t>E’</a:t>
            </a:r>
            <a:r>
              <a:rPr lang="uz-Cyrl-UZ" altLang="ru-RU" sz="6000" b="1" dirty="0" smtClean="0">
                <a:solidFill>
                  <a:srgbClr val="002060"/>
                </a:solidFill>
                <a:latin typeface="Times New Roman" pitchFamily="18" charset="0"/>
                <a:cs typeface="Times New Roman" pitchFamily="18" charset="0"/>
              </a:rPr>
              <a:t>Т</a:t>
            </a:r>
            <a:r>
              <a:rPr lang="en-US" altLang="ru-RU" sz="6000" b="1" dirty="0" smtClean="0">
                <a:solidFill>
                  <a:srgbClr val="002060"/>
                </a:solidFill>
                <a:latin typeface="Times New Roman" pitchFamily="18" charset="0"/>
                <a:cs typeface="Times New Roman" pitchFamily="18" charset="0"/>
              </a:rPr>
              <a:t>IBORINGIZ UCHUN RAXMAT</a:t>
            </a:r>
            <a:r>
              <a:rPr lang="uz-Cyrl-UZ" altLang="ru-RU" sz="6000" b="1" dirty="0" smtClean="0">
                <a:solidFill>
                  <a:srgbClr val="002060"/>
                </a:solidFill>
                <a:latin typeface="Times New Roman" pitchFamily="18" charset="0"/>
                <a:cs typeface="Times New Roman" pitchFamily="18" charset="0"/>
              </a:rPr>
              <a:t>!</a:t>
            </a:r>
            <a:endParaRPr lang="ru-RU" altLang="ru-RU" sz="6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3221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pPr algn="just">
              <a:lnSpc>
                <a:spcPct val="150000"/>
              </a:lnSpc>
            </a:pPr>
            <a:r>
              <a:rPr lang="en-US" altLang="ru-RU" sz="3600" dirty="0" err="1" smtClean="0">
                <a:latin typeface="Times New Roman" pitchFamily="18" charset="0"/>
                <a:cs typeface="Times New Roman" pitchFamily="18" charset="0"/>
              </a:rPr>
              <a:t>Reja</a:t>
            </a:r>
            <a:r>
              <a:rPr lang="en-US" altLang="ru-RU" sz="3600" dirty="0" smtClean="0">
                <a:latin typeface="Times New Roman" pitchFamily="18" charset="0"/>
                <a:cs typeface="Times New Roman" pitchFamily="18" charset="0"/>
              </a:rPr>
              <a:t>:</a:t>
            </a:r>
          </a:p>
          <a:p>
            <a:r>
              <a:rPr lang="en-US" sz="3600" dirty="0">
                <a:latin typeface="Times New Roman" pitchFamily="18" charset="0"/>
                <a:cs typeface="Times New Roman" pitchFamily="18" charset="0"/>
              </a:rPr>
              <a:t>1.Turkiya </a:t>
            </a:r>
            <a:r>
              <a:rPr lang="en-US" sz="3600" dirty="0" err="1">
                <a:latin typeface="Times New Roman" pitchFamily="18" charset="0"/>
                <a:cs typeface="Times New Roman" pitchFamily="18" charset="0"/>
              </a:rPr>
              <a:t>pazandachiligi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taomlari</a:t>
            </a:r>
            <a:endParaRPr lang="ru-RU"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2</a:t>
            </a:r>
            <a:r>
              <a:rPr lang="en-US" sz="3600" dirty="0" smtClean="0">
                <a:latin typeface="Times New Roman" pitchFamily="18" charset="0"/>
                <a:cs typeface="Times New Roman" pitchFamily="18" charset="0"/>
              </a:rPr>
              <a:t>.„</a:t>
            </a:r>
            <a:r>
              <a:rPr lang="en-US" sz="3600" dirty="0">
                <a:latin typeface="Times New Roman" pitchFamily="18" charset="0"/>
                <a:cs typeface="Times New Roman" pitchFamily="18" charset="0"/>
              </a:rPr>
              <a:t>Tez kabob“ </a:t>
            </a:r>
            <a:r>
              <a:rPr lang="en-US" sz="3600" dirty="0" err="1" smtClean="0">
                <a:latin typeface="Times New Roman" pitchFamily="18" charset="0"/>
                <a:cs typeface="Times New Roman" pitchFamily="18" charset="0"/>
              </a:rPr>
              <a:t>tayyorlash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texnologiyasi</a:t>
            </a:r>
            <a:endParaRPr lang="ru-RU" sz="36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687324"/>
            <a:ext cx="1295400" cy="1295400"/>
          </a:xfrm>
          <a:prstGeom prst="rect">
            <a:avLst/>
          </a:prstGeom>
        </p:spPr>
      </p:pic>
      <p:sp>
        <p:nvSpPr>
          <p:cNvPr id="4" name="Заголовок 3"/>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Autofit/>
          </a:bodyPr>
          <a:lstStyle/>
          <a:p>
            <a:pPr algn="ctr"/>
            <a:r>
              <a:rPr lang="en-US" sz="3200" dirty="0" err="1" smtClean="0">
                <a:latin typeface="Times New Roman" pitchFamily="18" charset="0"/>
                <a:cs typeface="Times New Roman" pitchFamily="18" charset="0"/>
              </a:rPr>
              <a:t>Mavzu:</a:t>
            </a:r>
            <a:r>
              <a:rPr lang="en-US" sz="3200" dirty="0" err="1">
                <a:latin typeface="Times New Roman" pitchFamily="18" charset="0"/>
                <a:cs typeface="Times New Roman" pitchFamily="18" charset="0"/>
              </a:rPr>
              <a:t>Yevropa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taomlarini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tayyorlash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texnologiyasi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turkiya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pazandachiligi</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304800"/>
            <a:ext cx="1219200" cy="1219200"/>
          </a:xfrm>
          <a:prstGeom prst="rect">
            <a:avLst/>
          </a:prstGeom>
        </p:spPr>
      </p:pic>
      <p:sp>
        <p:nvSpPr>
          <p:cNvPr id="220163" name="Rectangle 3"/>
          <p:cNvSpPr>
            <a:spLocks noGrp="1" noChangeArrowheads="1"/>
          </p:cNvSpPr>
          <p:nvPr>
            <p:ph idx="1"/>
          </p:nvPr>
        </p:nvSpPr>
        <p:spPr>
          <a:xfrm>
            <a:off x="1024128" y="1600200"/>
            <a:ext cx="9720073" cy="4709160"/>
          </a:xfrm>
        </p:spPr>
        <p:txBody>
          <a:bodyPr>
            <a:normAutofit/>
          </a:bodyPr>
          <a:lstStyle/>
          <a:p>
            <a:r>
              <a:rPr lang="en-US" sz="2800" dirty="0" smtClean="0">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Turkiya</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pazandachiligi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arab</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pazandachiligiga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juda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yaqin.Ularning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asosiy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go‘sht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mahsulotlari</a:t>
            </a:r>
            <a:r>
              <a:rPr lang="en-US" sz="2800" dirty="0">
                <a:solidFill>
                  <a:srgbClr val="7030A0"/>
                </a:solidFill>
                <a:latin typeface="Times New Roman" pitchFamily="18" charset="0"/>
                <a:cs typeface="Times New Roman" pitchFamily="18" charset="0"/>
              </a:rPr>
              <a:t> — </a:t>
            </a:r>
            <a:r>
              <a:rPr lang="en-US" sz="2800" dirty="0" err="1">
                <a:solidFill>
                  <a:srgbClr val="7030A0"/>
                </a:solidFill>
                <a:latin typeface="Times New Roman" pitchFamily="18" charset="0"/>
                <a:cs typeface="Times New Roman" pitchFamily="18" charset="0"/>
              </a:rPr>
              <a:t>qo‘y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echki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buzoq,parranda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go‘shtlari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Dukkakli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o‘simlik</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mahsulotlari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sabzavot</a:t>
            </a:r>
            <a:r>
              <a:rPr lang="en-US" sz="2800" dirty="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va</a:t>
            </a:r>
            <a:r>
              <a:rPr lang="ru-RU"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mevalar</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hamda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sut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mahsulotlari</a:t>
            </a:r>
            <a:r>
              <a:rPr lang="en-US" sz="2800" dirty="0">
                <a:solidFill>
                  <a:srgbClr val="7030A0"/>
                </a:solidFill>
                <a:latin typeface="Times New Roman" pitchFamily="18" charset="0"/>
                <a:cs typeface="Times New Roman" pitchFamily="18" charset="0"/>
              </a:rPr>
              <a:t> — </a:t>
            </a:r>
            <a:r>
              <a:rPr lang="en-US" sz="2800" dirty="0" err="1">
                <a:solidFill>
                  <a:srgbClr val="7030A0"/>
                </a:solidFill>
                <a:latin typeface="Times New Roman" pitchFamily="18" charset="0"/>
                <a:cs typeface="Times New Roman" pitchFamily="18" charset="0"/>
              </a:rPr>
              <a:t>pishloqqa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o‘xshash</a:t>
            </a:r>
            <a:r>
              <a:rPr lang="en-US" sz="2800" dirty="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brinzadan</a:t>
            </a:r>
            <a:r>
              <a:rPr lang="ru-RU"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keng</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foydalanadilar</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Baliq</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tuxum</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mahsulotlarni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kam</a:t>
            </a:r>
            <a:r>
              <a:rPr lang="en-US" sz="2800" dirty="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iste’mol</a:t>
            </a:r>
            <a:r>
              <a:rPr lang="ru-RU"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qiladilar</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Yil</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mobaynida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xurmo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ho‘l</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mevalarni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ko‘p</a:t>
            </a:r>
            <a:r>
              <a:rPr lang="en-US" sz="2800" dirty="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iste’mol</a:t>
            </a:r>
            <a:r>
              <a:rPr lang="ru-RU" sz="2800" dirty="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qiladilar</a:t>
            </a:r>
            <a:r>
              <a:rPr lang="en-US" sz="2800" dirty="0">
                <a:solidFill>
                  <a:srgbClr val="7030A0"/>
                </a:solidFill>
                <a:latin typeface="Times New Roman" pitchFamily="18" charset="0"/>
                <a:cs typeface="Times New Roman" pitchFamily="18" charset="0"/>
              </a:rPr>
              <a:t>.</a:t>
            </a:r>
            <a:endParaRPr lang="ru-RU" sz="2800" dirty="0">
              <a:solidFill>
                <a:srgbClr val="7030A0"/>
              </a:solidFill>
              <a:latin typeface="Times New Roman" pitchFamily="18" charset="0"/>
              <a:cs typeface="Times New Roman" pitchFamily="18" charset="0"/>
            </a:endParaRPr>
          </a:p>
          <a:p>
            <a:r>
              <a:rPr lang="en-US" sz="2800" b="1" dirty="0">
                <a:solidFill>
                  <a:srgbClr val="7030A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TURKCHA SHO‘RVA</a:t>
            </a:r>
            <a:r>
              <a:rPr lang="en-US" sz="2800" b="1" dirty="0" smtClean="0">
                <a:solidFill>
                  <a:srgbClr val="FF0000"/>
                </a:solidFill>
                <a:latin typeface="Times New Roman" pitchFamily="18" charset="0"/>
                <a:cs typeface="Times New Roman" pitchFamily="18" charset="0"/>
              </a:rPr>
              <a:t>“</a:t>
            </a:r>
            <a:r>
              <a:rPr lang="ru-RU" sz="2800" dirty="0">
                <a:solidFill>
                  <a:srgbClr val="FF0000"/>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a:t>
            </a:r>
            <a:r>
              <a:rPr lang="en-US" sz="2800" dirty="0" err="1">
                <a:solidFill>
                  <a:srgbClr val="7030A0"/>
                </a:solidFill>
                <a:latin typeface="Times New Roman" pitchFamily="18" charset="0"/>
                <a:cs typeface="Times New Roman" pitchFamily="18" charset="0"/>
              </a:rPr>
              <a:t>qo‘y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go‘shtidan</a:t>
            </a:r>
            <a:r>
              <a:rPr lang="en-US" sz="2800" dirty="0">
                <a:solidFill>
                  <a:srgbClr val="7030A0"/>
                </a:solidFill>
                <a:latin typeface="Times New Roman" pitchFamily="18" charset="0"/>
                <a:cs typeface="Times New Roman" pitchFamily="18" charset="0"/>
              </a:rPr>
              <a:t>)</a:t>
            </a:r>
            <a:endParaRPr lang="ru-RU" sz="2800" dirty="0">
              <a:solidFill>
                <a:srgbClr val="7030A0"/>
              </a:solidFill>
              <a:latin typeface="Times New Roman" pitchFamily="18" charset="0"/>
              <a:cs typeface="Times New Roman" pitchFamily="18" charset="0"/>
            </a:endParaRPr>
          </a:p>
          <a:p>
            <a:r>
              <a:rPr lang="en-US" sz="2800" i="1" dirty="0" err="1">
                <a:solidFill>
                  <a:srgbClr val="7030A0"/>
                </a:solidFill>
                <a:latin typeface="Times New Roman" pitchFamily="18" charset="0"/>
                <a:cs typeface="Times New Roman" pitchFamily="18" charset="0"/>
              </a:rPr>
              <a:t>Masalliqlar</a:t>
            </a:r>
            <a:r>
              <a:rPr lang="en-US" sz="2800" i="1"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Qo‘y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go‘shti</a:t>
            </a:r>
            <a:r>
              <a:rPr lang="en-US" sz="2800" dirty="0">
                <a:solidFill>
                  <a:srgbClr val="7030A0"/>
                </a:solidFill>
                <a:latin typeface="Times New Roman" pitchFamily="18" charset="0"/>
                <a:cs typeface="Times New Roman" pitchFamily="18" charset="0"/>
              </a:rPr>
              <a:t> — 100, </a:t>
            </a:r>
            <a:r>
              <a:rPr lang="en-US" sz="2800" dirty="0" err="1">
                <a:solidFill>
                  <a:srgbClr val="7030A0"/>
                </a:solidFill>
                <a:latin typeface="Times New Roman" pitchFamily="18" charset="0"/>
                <a:cs typeface="Times New Roman" pitchFamily="18" charset="0"/>
              </a:rPr>
              <a:t>sabzi</a:t>
            </a:r>
            <a:r>
              <a:rPr lang="en-US" sz="2800" dirty="0">
                <a:solidFill>
                  <a:srgbClr val="7030A0"/>
                </a:solidFill>
                <a:latin typeface="Times New Roman" pitchFamily="18" charset="0"/>
                <a:cs typeface="Times New Roman" pitchFamily="18" charset="0"/>
              </a:rPr>
              <a:t> — 20, </a:t>
            </a:r>
            <a:r>
              <a:rPr lang="en-US" sz="2800" dirty="0" err="1">
                <a:solidFill>
                  <a:srgbClr val="7030A0"/>
                </a:solidFill>
                <a:latin typeface="Times New Roman" pitchFamily="18" charset="0"/>
                <a:cs typeface="Times New Roman" pitchFamily="18" charset="0"/>
              </a:rPr>
              <a:t>petrushka</a:t>
            </a:r>
            <a:r>
              <a:rPr lang="en-US" sz="2800" dirty="0">
                <a:solidFill>
                  <a:srgbClr val="7030A0"/>
                </a:solidFill>
                <a:latin typeface="Times New Roman" pitchFamily="18" charset="0"/>
                <a:cs typeface="Times New Roman" pitchFamily="18" charset="0"/>
              </a:rPr>
              <a:t> — 20,selderey — 10, </a:t>
            </a:r>
            <a:r>
              <a:rPr lang="en-US" sz="2800" dirty="0" err="1">
                <a:solidFill>
                  <a:srgbClr val="7030A0"/>
                </a:solidFill>
                <a:latin typeface="Times New Roman" pitchFamily="18" charset="0"/>
                <a:cs typeface="Times New Roman" pitchFamily="18" charset="0"/>
              </a:rPr>
              <a:t>piyoz</a:t>
            </a:r>
            <a:r>
              <a:rPr lang="en-US" sz="2800" dirty="0">
                <a:solidFill>
                  <a:srgbClr val="7030A0"/>
                </a:solidFill>
                <a:latin typeface="Times New Roman" pitchFamily="18" charset="0"/>
                <a:cs typeface="Times New Roman" pitchFamily="18" charset="0"/>
              </a:rPr>
              <a:t> — 15, </a:t>
            </a:r>
            <a:r>
              <a:rPr lang="en-US" sz="2800" dirty="0" err="1">
                <a:solidFill>
                  <a:srgbClr val="7030A0"/>
                </a:solidFill>
                <a:latin typeface="Times New Roman" pitchFamily="18" charset="0"/>
                <a:cs typeface="Times New Roman" pitchFamily="18" charset="0"/>
              </a:rPr>
              <a:t>guruch</a:t>
            </a:r>
            <a:r>
              <a:rPr lang="en-US" sz="2800" dirty="0">
                <a:solidFill>
                  <a:srgbClr val="7030A0"/>
                </a:solidFill>
                <a:latin typeface="Times New Roman" pitchFamily="18" charset="0"/>
                <a:cs typeface="Times New Roman" pitchFamily="18" charset="0"/>
              </a:rPr>
              <a:t> — 20, </a:t>
            </a:r>
            <a:r>
              <a:rPr lang="en-US" sz="2800" dirty="0" err="1">
                <a:solidFill>
                  <a:srgbClr val="7030A0"/>
                </a:solidFill>
                <a:latin typeface="Times New Roman" pitchFamily="18" charset="0"/>
                <a:cs typeface="Times New Roman" pitchFamily="18" charset="0"/>
              </a:rPr>
              <a:t>tuxum</a:t>
            </a:r>
            <a:r>
              <a:rPr lang="en-US" sz="2800" dirty="0">
                <a:solidFill>
                  <a:srgbClr val="7030A0"/>
                </a:solidFill>
                <a:latin typeface="Times New Roman" pitchFamily="18" charset="0"/>
                <a:cs typeface="Times New Roman" pitchFamily="18" charset="0"/>
              </a:rPr>
              <a:t> — 1 </a:t>
            </a:r>
            <a:r>
              <a:rPr lang="en-US" sz="2800" dirty="0" err="1">
                <a:solidFill>
                  <a:srgbClr val="7030A0"/>
                </a:solidFill>
                <a:latin typeface="Times New Roman" pitchFamily="18" charset="0"/>
                <a:cs typeface="Times New Roman" pitchFamily="18" charset="0"/>
              </a:rPr>
              <a:t>dona</a:t>
            </a:r>
            <a:r>
              <a:rPr lang="en-US" sz="2800" dirty="0">
                <a:solidFill>
                  <a:srgbClr val="7030A0"/>
                </a:solidFill>
                <a:latin typeface="Times New Roman" pitchFamily="18" charset="0"/>
                <a:cs typeface="Times New Roman" pitchFamily="18" charset="0"/>
              </a:rPr>
              <a:t>, yogurt— 30, </a:t>
            </a:r>
            <a:r>
              <a:rPr lang="en-US" sz="2800" dirty="0" err="1">
                <a:solidFill>
                  <a:srgbClr val="7030A0"/>
                </a:solidFill>
                <a:latin typeface="Times New Roman" pitchFamily="18" charset="0"/>
                <a:cs typeface="Times New Roman" pitchFamily="18" charset="0"/>
              </a:rPr>
              <a:t>limon</a:t>
            </a:r>
            <a:r>
              <a:rPr lang="en-US" sz="2800" dirty="0">
                <a:solidFill>
                  <a:srgbClr val="7030A0"/>
                </a:solidFill>
                <a:latin typeface="Times New Roman" pitchFamily="18" charset="0"/>
                <a:cs typeface="Times New Roman" pitchFamily="18" charset="0"/>
              </a:rPr>
              <a:t> — 2, </a:t>
            </a:r>
            <a:r>
              <a:rPr lang="en-US" sz="2800" dirty="0" err="1">
                <a:solidFill>
                  <a:srgbClr val="7030A0"/>
                </a:solidFill>
                <a:latin typeface="Times New Roman" pitchFamily="18" charset="0"/>
                <a:cs typeface="Times New Roman" pitchFamily="18" charset="0"/>
              </a:rPr>
              <a:t>tuz</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Chiqishi</a:t>
            </a:r>
            <a:r>
              <a:rPr lang="en-US" sz="2800" dirty="0">
                <a:solidFill>
                  <a:srgbClr val="7030A0"/>
                </a:solidFill>
                <a:latin typeface="Times New Roman" pitchFamily="18" charset="0"/>
                <a:cs typeface="Times New Roman" pitchFamily="18" charset="0"/>
              </a:rPr>
              <a:t> — 500 g.</a:t>
            </a:r>
            <a:endParaRPr lang="ru-RU" sz="2800" dirty="0">
              <a:solidFill>
                <a:srgbClr val="7030A0"/>
              </a:solidFill>
              <a:latin typeface="Times New Roman" pitchFamily="18" charset="0"/>
              <a:cs typeface="Times New Roman" pitchFamily="18" charset="0"/>
            </a:endParaRPr>
          </a:p>
          <a:p>
            <a:pPr marL="0" indent="0" algn="just">
              <a:lnSpc>
                <a:spcPct val="160000"/>
              </a:lnSpc>
              <a:buNone/>
            </a:pPr>
            <a:endParaRPr lang="ru-RU" altLang="ru-RU" dirty="0" smtClean="0"/>
          </a:p>
        </p:txBody>
      </p:sp>
      <p:sp>
        <p:nvSpPr>
          <p:cNvPr id="4" name="Заголовок 3"/>
          <p:cNvSpPr>
            <a:spLocks noGrp="1"/>
          </p:cNvSpPr>
          <p:nvPr>
            <p:ph type="title"/>
          </p:nvPr>
        </p:nvSpPr>
        <p:spPr>
          <a:xfrm>
            <a:off x="1024128" y="585216"/>
            <a:ext cx="9720072" cy="749808"/>
          </a:xfrm>
        </p:spPr>
        <p:txBody>
          <a:bodyPr>
            <a:noAutofit/>
          </a:bodyPr>
          <a:lstStyle/>
          <a:p>
            <a:r>
              <a:rPr lang="en-US" sz="3200" dirty="0">
                <a:solidFill>
                  <a:srgbClr val="FF0000"/>
                </a:solidFill>
                <a:latin typeface="Times New Roman" pitchFamily="18" charset="0"/>
                <a:cs typeface="Times New Roman" pitchFamily="18" charset="0"/>
              </a:rPr>
              <a:t>1.Turkiya </a:t>
            </a:r>
            <a:r>
              <a:rPr lang="en-US" sz="3200" dirty="0" err="1">
                <a:solidFill>
                  <a:srgbClr val="FF0000"/>
                </a:solidFill>
                <a:latin typeface="Times New Roman" pitchFamily="18" charset="0"/>
                <a:cs typeface="Times New Roman" pitchFamily="18" charset="0"/>
              </a:rPr>
              <a:t>pazandachiligi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taomlari</a:t>
            </a:r>
            <a:r>
              <a:rPr lang="ru-RU" sz="3200" dirty="0">
                <a:solidFill>
                  <a:srgbClr val="FF0000"/>
                </a:solidFill>
                <a:latin typeface="Times New Roman" pitchFamily="18" charset="0"/>
                <a:cs typeface="Times New Roman" pitchFamily="18" charset="0"/>
              </a:rPr>
              <a:t/>
            </a:r>
            <a:br>
              <a:rPr lang="ru-RU" sz="3200" dirty="0">
                <a:solidFill>
                  <a:srgbClr val="FF0000"/>
                </a:solidFill>
                <a:latin typeface="Times New Roman" pitchFamily="18" charset="0"/>
                <a:cs typeface="Times New Roman" pitchFamily="18" charset="0"/>
              </a:rPr>
            </a:br>
            <a:endParaRPr lang="ru-RU" sz="28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33400"/>
            <a:ext cx="10896600" cy="5638800"/>
          </a:xfrm>
        </p:spPr>
        <p:txBody>
          <a:bodyPr>
            <a:noAutofit/>
          </a:bodyPr>
          <a:lstStyle/>
          <a:p>
            <a:r>
              <a:rPr lang="en-US" sz="3000" b="1" cap="none" dirty="0" err="1" smtClean="0">
                <a:solidFill>
                  <a:srgbClr val="FF0000"/>
                </a:solidFill>
                <a:latin typeface="Times New Roman" pitchFamily="18" charset="0"/>
                <a:cs typeface="Times New Roman" pitchFamily="18" charset="0"/>
              </a:rPr>
              <a:t>Tayyorlash</a:t>
            </a:r>
            <a:r>
              <a:rPr lang="en-US" sz="3000" b="1" cap="none" dirty="0" smtClean="0">
                <a:solidFill>
                  <a:srgbClr val="FF0000"/>
                </a:solidFill>
                <a:latin typeface="Times New Roman" pitchFamily="18" charset="0"/>
                <a:cs typeface="Times New Roman" pitchFamily="18" charset="0"/>
              </a:rPr>
              <a:t> </a:t>
            </a:r>
            <a:r>
              <a:rPr lang="en-US" sz="3000" b="1" cap="none" dirty="0" err="1" smtClean="0">
                <a:solidFill>
                  <a:srgbClr val="FF0000"/>
                </a:solidFill>
                <a:latin typeface="Times New Roman" pitchFamily="18" charset="0"/>
                <a:cs typeface="Times New Roman" pitchFamily="18" charset="0"/>
              </a:rPr>
              <a:t>texnologiyasi</a:t>
            </a:r>
            <a:r>
              <a:rPr lang="en-US" sz="3000" b="1" cap="none" dirty="0" smtClean="0">
                <a:solidFill>
                  <a:srgbClr val="FF000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qozonga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go‘sht</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tozalab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yuvib</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to‘g‘ralgan</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piyoz</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sabzi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selderey</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tuz</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suv</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solib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pishguncha</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qaynatiladi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go‘shtini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olib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qo‘yib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qozondagi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sho‘rvaga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yuvilgan</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guruchni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solib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qaynatamiz</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guruch</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pishishiga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yaqin</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pishgan</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go‘shtni</a:t>
            </a:r>
            <a:r>
              <a:rPr lang="en-US" sz="3000" cap="none" dirty="0" smtClean="0">
                <a:solidFill>
                  <a:srgbClr val="7030A0"/>
                </a:solidFill>
                <a:latin typeface="Times New Roman" pitchFamily="18" charset="0"/>
                <a:cs typeface="Times New Roman" pitchFamily="18" charset="0"/>
              </a:rPr>
              <a:t> </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to‘g‘rab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solinadi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va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sho‘rva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pishguncha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qaynatiladi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xomtuxum</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sarig‘ini</a:t>
            </a:r>
            <a:r>
              <a:rPr lang="en-US" sz="3000" cap="none" dirty="0" smtClean="0">
                <a:solidFill>
                  <a:srgbClr val="7030A0"/>
                </a:solidFill>
                <a:latin typeface="Times New Roman" pitchFamily="18" charset="0"/>
                <a:cs typeface="Times New Roman" pitchFamily="18" charset="0"/>
              </a:rPr>
              <a:t>, yogurt, </a:t>
            </a:r>
            <a:r>
              <a:rPr lang="en-US" sz="3000" cap="none" dirty="0" err="1" smtClean="0">
                <a:solidFill>
                  <a:srgbClr val="7030A0"/>
                </a:solidFill>
                <a:latin typeface="Times New Roman" pitchFamily="18" charset="0"/>
                <a:cs typeface="Times New Roman" pitchFamily="18" charset="0"/>
              </a:rPr>
              <a:t>limon</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sharbati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bilan</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ko‘pirtirishni</a:t>
            </a:r>
            <a:r>
              <a:rPr lang="ru-RU"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to‘xtatmasdan</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sho‘rvaga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qo‘shiladi</a:t>
            </a:r>
            <a:r>
              <a:rPr lang="en-US" sz="3000" cap="none" dirty="0" smtClean="0">
                <a:solidFill>
                  <a:srgbClr val="7030A0"/>
                </a:solidFill>
                <a:latin typeface="Times New Roman" pitchFamily="18" charset="0"/>
                <a:cs typeface="Times New Roman" pitchFamily="18" charset="0"/>
              </a:rPr>
              <a:t>.</a:t>
            </a:r>
            <a:r>
              <a:rPr lang="ru-RU" sz="3000" cap="none" dirty="0" smtClean="0">
                <a:solidFill>
                  <a:srgbClr val="7030A0"/>
                </a:solidFill>
                <a:latin typeface="Times New Roman" pitchFamily="18" charset="0"/>
                <a:cs typeface="Times New Roman" pitchFamily="18" charset="0"/>
              </a:rPr>
              <a:t/>
            </a:r>
            <a:br>
              <a:rPr lang="ru-RU" sz="3000" cap="none" dirty="0" smtClean="0">
                <a:solidFill>
                  <a:srgbClr val="7030A0"/>
                </a:solidFill>
                <a:latin typeface="Times New Roman" pitchFamily="18" charset="0"/>
                <a:cs typeface="Times New Roman" pitchFamily="18" charset="0"/>
              </a:rPr>
            </a:br>
            <a:r>
              <a:rPr lang="en-US" sz="3000" b="1" cap="none" dirty="0" err="1">
                <a:solidFill>
                  <a:srgbClr val="FF0000"/>
                </a:solidFill>
                <a:latin typeface="Times New Roman" pitchFamily="18" charset="0"/>
                <a:cs typeface="Times New Roman" pitchFamily="18" charset="0"/>
              </a:rPr>
              <a:t>T</a:t>
            </a:r>
            <a:r>
              <a:rPr lang="en-US" sz="3000" b="1" cap="none" dirty="0" err="1" smtClean="0">
                <a:solidFill>
                  <a:srgbClr val="FF0000"/>
                </a:solidFill>
                <a:latin typeface="Times New Roman" pitchFamily="18" charset="0"/>
                <a:cs typeface="Times New Roman" pitchFamily="18" charset="0"/>
              </a:rPr>
              <a:t>arqatish</a:t>
            </a:r>
            <a:r>
              <a:rPr lang="en-US" sz="3000" b="1" cap="none" dirty="0" smtClean="0">
                <a:solidFill>
                  <a:srgbClr val="FF0000"/>
                </a:solidFill>
                <a:latin typeface="Times New Roman" pitchFamily="18" charset="0"/>
                <a:cs typeface="Times New Roman" pitchFamily="18" charset="0"/>
              </a:rPr>
              <a:t> </a:t>
            </a:r>
            <a:r>
              <a:rPr lang="en-US" sz="3000" b="1" cap="none" dirty="0" err="1" smtClean="0">
                <a:solidFill>
                  <a:srgbClr val="FF0000"/>
                </a:solidFill>
                <a:latin typeface="Times New Roman" pitchFamily="18" charset="0"/>
                <a:cs typeface="Times New Roman" pitchFamily="18" charset="0"/>
              </a:rPr>
              <a:t>qoidasi</a:t>
            </a:r>
            <a:r>
              <a:rPr lang="en-US" sz="3000" b="1" cap="none" dirty="0" smtClean="0">
                <a:solidFill>
                  <a:srgbClr val="FF000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sho‘rva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kosaga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suzib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yuziga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to‘g‘ralgan</a:t>
            </a:r>
            <a:r>
              <a:rPr lang="ru-RU" sz="3000" cap="none" dirty="0" smtClean="0">
                <a:solidFill>
                  <a:srgbClr val="7030A0"/>
                </a:solidFill>
                <a:latin typeface="Times New Roman" pitchFamily="18" charset="0"/>
                <a:cs typeface="Times New Roman" pitchFamily="18" charset="0"/>
              </a:rPr>
              <a:t/>
            </a:r>
            <a:br>
              <a:rPr lang="ru-RU" sz="3000" cap="none" dirty="0" smtClean="0">
                <a:solidFill>
                  <a:srgbClr val="7030A0"/>
                </a:solidFill>
                <a:latin typeface="Times New Roman" pitchFamily="18" charset="0"/>
                <a:cs typeface="Times New Roman" pitchFamily="18" charset="0"/>
              </a:rPr>
            </a:br>
            <a:r>
              <a:rPr lang="en-US" sz="3000" cap="none" dirty="0" err="1" smtClean="0">
                <a:solidFill>
                  <a:srgbClr val="7030A0"/>
                </a:solidFill>
                <a:latin typeface="Times New Roman" pitchFamily="18" charset="0"/>
                <a:cs typeface="Times New Roman" pitchFamily="18" charset="0"/>
              </a:rPr>
              <a:t>ko‘kat</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solib</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beriladi</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tarqatish</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darajasi</a:t>
            </a:r>
            <a:r>
              <a:rPr lang="en-US" sz="3000" cap="none" dirty="0" smtClean="0">
                <a:solidFill>
                  <a:srgbClr val="7030A0"/>
                </a:solidFill>
                <a:latin typeface="Times New Roman" pitchFamily="18" charset="0"/>
                <a:cs typeface="Times New Roman" pitchFamily="18" charset="0"/>
              </a:rPr>
              <a:t> 65—75° c.</a:t>
            </a:r>
            <a:r>
              <a:rPr lang="ru-RU" sz="3000" cap="none" dirty="0" smtClean="0">
                <a:solidFill>
                  <a:srgbClr val="7030A0"/>
                </a:solidFill>
                <a:latin typeface="Times New Roman" pitchFamily="18" charset="0"/>
                <a:cs typeface="Times New Roman" pitchFamily="18" charset="0"/>
              </a:rPr>
              <a:t/>
            </a:r>
            <a:br>
              <a:rPr lang="ru-RU" sz="3000" cap="none" dirty="0" smtClean="0">
                <a:solidFill>
                  <a:srgbClr val="7030A0"/>
                </a:solidFill>
                <a:latin typeface="Times New Roman" pitchFamily="18" charset="0"/>
                <a:cs typeface="Times New Roman" pitchFamily="18" charset="0"/>
              </a:rPr>
            </a:br>
            <a:r>
              <a:rPr lang="en-US" sz="3000" b="1" cap="none" dirty="0" smtClean="0">
                <a:solidFill>
                  <a:srgbClr val="FF0000"/>
                </a:solidFill>
                <a:latin typeface="Times New Roman" pitchFamily="18" charset="0"/>
                <a:cs typeface="Times New Roman" pitchFamily="18" charset="0"/>
              </a:rPr>
              <a:t>„</a:t>
            </a:r>
            <a:r>
              <a:rPr lang="en-US" sz="3000" b="1" cap="none" dirty="0" err="1">
                <a:solidFill>
                  <a:srgbClr val="FF0000"/>
                </a:solidFill>
                <a:latin typeface="Times New Roman" pitchFamily="18" charset="0"/>
                <a:cs typeface="Times New Roman" pitchFamily="18" charset="0"/>
              </a:rPr>
              <a:t>Q</a:t>
            </a:r>
            <a:r>
              <a:rPr lang="en-US" sz="3000" b="1" cap="none" dirty="0" err="1" smtClean="0">
                <a:solidFill>
                  <a:srgbClr val="FF0000"/>
                </a:solidFill>
                <a:latin typeface="Times New Roman" pitchFamily="18" charset="0"/>
                <a:cs typeface="Times New Roman" pitchFamily="18" charset="0"/>
              </a:rPr>
              <a:t>uymoqqa</a:t>
            </a:r>
            <a:r>
              <a:rPr lang="en-US" sz="3000" b="1" cap="none" dirty="0" smtClean="0">
                <a:solidFill>
                  <a:srgbClr val="FF0000"/>
                </a:solidFill>
                <a:latin typeface="Times New Roman" pitchFamily="18" charset="0"/>
                <a:cs typeface="Times New Roman" pitchFamily="18" charset="0"/>
              </a:rPr>
              <a:t> </a:t>
            </a:r>
            <a:r>
              <a:rPr lang="en-US" sz="3000" b="1" cap="none" dirty="0" err="1" smtClean="0">
                <a:solidFill>
                  <a:srgbClr val="FF0000"/>
                </a:solidFill>
                <a:latin typeface="Times New Roman" pitchFamily="18" charset="0"/>
                <a:cs typeface="Times New Roman" pitchFamily="18" charset="0"/>
              </a:rPr>
              <a:t>o‘ralgan</a:t>
            </a:r>
            <a:r>
              <a:rPr lang="en-US" sz="3000" b="1" cap="none" dirty="0" smtClean="0">
                <a:solidFill>
                  <a:srgbClr val="FF0000"/>
                </a:solidFill>
                <a:latin typeface="Times New Roman" pitchFamily="18" charset="0"/>
                <a:cs typeface="Times New Roman" pitchFamily="18" charset="0"/>
              </a:rPr>
              <a:t> </a:t>
            </a:r>
            <a:r>
              <a:rPr lang="en-US" sz="3000" b="1" cap="none" dirty="0" err="1" smtClean="0">
                <a:solidFill>
                  <a:srgbClr val="FF0000"/>
                </a:solidFill>
                <a:latin typeface="Times New Roman" pitchFamily="18" charset="0"/>
                <a:cs typeface="Times New Roman" pitchFamily="18" charset="0"/>
              </a:rPr>
              <a:t>pishloq</a:t>
            </a:r>
            <a:r>
              <a:rPr lang="en-US" sz="3000" b="1" cap="none" dirty="0" smtClean="0">
                <a:solidFill>
                  <a:srgbClr val="FF0000"/>
                </a:solidFill>
                <a:latin typeface="Times New Roman" pitchFamily="18" charset="0"/>
                <a:cs typeface="Times New Roman" pitchFamily="18" charset="0"/>
              </a:rPr>
              <a:t>“</a:t>
            </a:r>
            <a:r>
              <a:rPr lang="ru-RU" sz="3000" cap="none" dirty="0" smtClean="0">
                <a:solidFill>
                  <a:srgbClr val="FF0000"/>
                </a:solidFill>
                <a:latin typeface="Times New Roman" pitchFamily="18" charset="0"/>
                <a:cs typeface="Times New Roman" pitchFamily="18" charset="0"/>
              </a:rPr>
              <a:t/>
            </a:r>
            <a:br>
              <a:rPr lang="ru-RU" sz="3000" cap="none" dirty="0" smtClean="0">
                <a:solidFill>
                  <a:srgbClr val="FF0000"/>
                </a:solidFill>
                <a:latin typeface="Times New Roman" pitchFamily="18" charset="0"/>
                <a:cs typeface="Times New Roman" pitchFamily="18" charset="0"/>
              </a:rPr>
            </a:br>
            <a:r>
              <a:rPr lang="en-US" sz="3000" i="1" cap="none" dirty="0" err="1" smtClean="0">
                <a:solidFill>
                  <a:srgbClr val="7030A0"/>
                </a:solidFill>
                <a:latin typeface="Times New Roman" pitchFamily="18" charset="0"/>
                <a:cs typeface="Times New Roman" pitchFamily="18" charset="0"/>
              </a:rPr>
              <a:t>masalliqlar</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oshirma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xamir</a:t>
            </a:r>
            <a:r>
              <a:rPr lang="en-US" sz="3000" cap="none" dirty="0" smtClean="0">
                <a:solidFill>
                  <a:srgbClr val="7030A0"/>
                </a:solidFill>
                <a:latin typeface="Times New Roman" pitchFamily="18" charset="0"/>
                <a:cs typeface="Times New Roman" pitchFamily="18" charset="0"/>
              </a:rPr>
              <a:t> — 60, </a:t>
            </a:r>
            <a:r>
              <a:rPr lang="en-US" sz="3000" cap="none" dirty="0" err="1" smtClean="0">
                <a:solidFill>
                  <a:srgbClr val="7030A0"/>
                </a:solidFill>
                <a:latin typeface="Times New Roman" pitchFamily="18" charset="0"/>
                <a:cs typeface="Times New Roman" pitchFamily="18" charset="0"/>
              </a:rPr>
              <a:t>oq</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sardak</a:t>
            </a:r>
            <a:r>
              <a:rPr lang="en-US" sz="3000" cap="none" dirty="0" smtClean="0">
                <a:solidFill>
                  <a:srgbClr val="7030A0"/>
                </a:solidFill>
                <a:latin typeface="Times New Roman" pitchFamily="18" charset="0"/>
                <a:cs typeface="Times New Roman" pitchFamily="18" charset="0"/>
              </a:rPr>
              <a:t> — 50, </a:t>
            </a:r>
            <a:r>
              <a:rPr lang="en-US" sz="3000" cap="none" dirty="0" err="1" smtClean="0">
                <a:solidFill>
                  <a:srgbClr val="7030A0"/>
                </a:solidFill>
                <a:latin typeface="Times New Roman" pitchFamily="18" charset="0"/>
                <a:cs typeface="Times New Roman" pitchFamily="18" charset="0"/>
              </a:rPr>
              <a:t>sariyog</a:t>
            </a:r>
            <a:r>
              <a:rPr lang="en-US" sz="3000" cap="none" dirty="0" smtClean="0">
                <a:solidFill>
                  <a:srgbClr val="7030A0"/>
                </a:solidFill>
                <a:latin typeface="Times New Roman" pitchFamily="18" charset="0"/>
                <a:cs typeface="Times New Roman" pitchFamily="18" charset="0"/>
              </a:rPr>
              <a:t>‘ —30, </a:t>
            </a:r>
            <a:r>
              <a:rPr lang="en-US" sz="3000" cap="none" dirty="0" err="1" smtClean="0">
                <a:solidFill>
                  <a:srgbClr val="7030A0"/>
                </a:solidFill>
                <a:latin typeface="Times New Roman" pitchFamily="18" charset="0"/>
                <a:cs typeface="Times New Roman" pitchFamily="18" charset="0"/>
              </a:rPr>
              <a:t>tuxum</a:t>
            </a:r>
            <a:r>
              <a:rPr lang="en-US" sz="3000" cap="none" dirty="0" smtClean="0">
                <a:solidFill>
                  <a:srgbClr val="7030A0"/>
                </a:solidFill>
                <a:latin typeface="Times New Roman" pitchFamily="18" charset="0"/>
                <a:cs typeface="Times New Roman" pitchFamily="18" charset="0"/>
              </a:rPr>
              <a:t> — 1/2 </a:t>
            </a:r>
            <a:r>
              <a:rPr lang="en-US" sz="3000" cap="none" dirty="0" err="1" smtClean="0">
                <a:solidFill>
                  <a:srgbClr val="7030A0"/>
                </a:solidFill>
                <a:latin typeface="Times New Roman" pitchFamily="18" charset="0"/>
                <a:cs typeface="Times New Roman" pitchFamily="18" charset="0"/>
              </a:rPr>
              <a:t>dona</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o‘simlik</a:t>
            </a:r>
            <a:r>
              <a:rPr lang="en-US" sz="3000" cap="none" dirty="0" smtClean="0">
                <a:solidFill>
                  <a:srgbClr val="7030A0"/>
                </a:solidFill>
                <a:latin typeface="Times New Roman" pitchFamily="18" charset="0"/>
                <a:cs typeface="Times New Roman" pitchFamily="18" charset="0"/>
              </a:rPr>
              <a:t> </a:t>
            </a:r>
            <a:r>
              <a:rPr lang="en-US" sz="3000" cap="none" dirty="0" err="1" smtClean="0">
                <a:solidFill>
                  <a:srgbClr val="7030A0"/>
                </a:solidFill>
                <a:latin typeface="Times New Roman" pitchFamily="18" charset="0"/>
                <a:cs typeface="Times New Roman" pitchFamily="18" charset="0"/>
              </a:rPr>
              <a:t>yog‘i</a:t>
            </a:r>
            <a:r>
              <a:rPr lang="en-US" sz="3000" cap="none" dirty="0" smtClean="0">
                <a:solidFill>
                  <a:srgbClr val="7030A0"/>
                </a:solidFill>
                <a:latin typeface="Times New Roman" pitchFamily="18" charset="0"/>
                <a:cs typeface="Times New Roman" pitchFamily="18" charset="0"/>
              </a:rPr>
              <a:t> — 10, </a:t>
            </a:r>
            <a:r>
              <a:rPr lang="en-US" sz="3000" cap="none" dirty="0" err="1" smtClean="0">
                <a:solidFill>
                  <a:srgbClr val="7030A0"/>
                </a:solidFill>
                <a:latin typeface="Times New Roman" pitchFamily="18" charset="0"/>
                <a:cs typeface="Times New Roman" pitchFamily="18" charset="0"/>
              </a:rPr>
              <a:t>tolqon</a:t>
            </a:r>
            <a:r>
              <a:rPr lang="en-US" sz="3000" cap="none" dirty="0" smtClean="0">
                <a:solidFill>
                  <a:srgbClr val="7030A0"/>
                </a:solidFill>
                <a:latin typeface="Times New Roman" pitchFamily="18" charset="0"/>
                <a:cs typeface="Times New Roman" pitchFamily="18" charset="0"/>
              </a:rPr>
              <a:t> — 10, </a:t>
            </a:r>
            <a:r>
              <a:rPr lang="en-US" sz="3000" cap="none" dirty="0" err="1" smtClean="0">
                <a:solidFill>
                  <a:srgbClr val="7030A0"/>
                </a:solidFill>
                <a:latin typeface="Times New Roman" pitchFamily="18" charset="0"/>
                <a:cs typeface="Times New Roman" pitchFamily="18" charset="0"/>
              </a:rPr>
              <a:t>tomat</a:t>
            </a:r>
            <a:r>
              <a:rPr lang="en-US" sz="3000" cap="none" dirty="0" smtClean="0">
                <a:solidFill>
                  <a:srgbClr val="7030A0"/>
                </a:solidFill>
                <a:latin typeface="Times New Roman" pitchFamily="18" charset="0"/>
                <a:cs typeface="Times New Roman" pitchFamily="18" charset="0"/>
              </a:rPr>
              <a:t>— 50, </a:t>
            </a:r>
            <a:r>
              <a:rPr lang="en-US" sz="3000" cap="none" dirty="0" err="1" smtClean="0">
                <a:solidFill>
                  <a:srgbClr val="7030A0"/>
                </a:solidFill>
                <a:latin typeface="Times New Roman" pitchFamily="18" charset="0"/>
                <a:cs typeface="Times New Roman" pitchFamily="18" charset="0"/>
              </a:rPr>
              <a:t>limon</a:t>
            </a:r>
            <a:r>
              <a:rPr lang="en-US" sz="3000" cap="none" dirty="0" smtClean="0">
                <a:solidFill>
                  <a:srgbClr val="7030A0"/>
                </a:solidFill>
                <a:latin typeface="Times New Roman" pitchFamily="18" charset="0"/>
                <a:cs typeface="Times New Roman" pitchFamily="18" charset="0"/>
              </a:rPr>
              <a:t> — 6 g, </a:t>
            </a:r>
            <a:r>
              <a:rPr lang="en-US" sz="3000" cap="none" dirty="0" err="1" smtClean="0">
                <a:solidFill>
                  <a:srgbClr val="7030A0"/>
                </a:solidFill>
                <a:latin typeface="Times New Roman" pitchFamily="18" charset="0"/>
                <a:cs typeface="Times New Roman" pitchFamily="18" charset="0"/>
              </a:rPr>
              <a:t>shakar</a:t>
            </a:r>
            <a:r>
              <a:rPr lang="en-US" sz="3000" cap="none" dirty="0" smtClean="0">
                <a:solidFill>
                  <a:srgbClr val="7030A0"/>
                </a:solidFill>
                <a:latin typeface="Times New Roman" pitchFamily="18" charset="0"/>
                <a:cs typeface="Times New Roman" pitchFamily="18" charset="0"/>
              </a:rPr>
              <a:t> — 5. </a:t>
            </a:r>
            <a:r>
              <a:rPr lang="en-US" sz="3000" cap="none" dirty="0" err="1" smtClean="0">
                <a:solidFill>
                  <a:srgbClr val="7030A0"/>
                </a:solidFill>
                <a:latin typeface="Times New Roman" pitchFamily="18" charset="0"/>
                <a:cs typeface="Times New Roman" pitchFamily="18" charset="0"/>
              </a:rPr>
              <a:t>chiqishi</a:t>
            </a:r>
            <a:r>
              <a:rPr lang="en-US" sz="3000" cap="none" dirty="0" smtClean="0">
                <a:solidFill>
                  <a:srgbClr val="7030A0"/>
                </a:solidFill>
                <a:latin typeface="Times New Roman" pitchFamily="18" charset="0"/>
                <a:cs typeface="Times New Roman" pitchFamily="18" charset="0"/>
              </a:rPr>
              <a:t> — 250 g.</a:t>
            </a:r>
            <a:r>
              <a:rPr lang="ru-RU" sz="3000" cap="none" dirty="0" smtClean="0">
                <a:solidFill>
                  <a:srgbClr val="7030A0"/>
                </a:solidFill>
                <a:latin typeface="Times New Roman" pitchFamily="18" charset="0"/>
                <a:cs typeface="Times New Roman" pitchFamily="18" charset="0"/>
              </a:rPr>
              <a:t/>
            </a:r>
            <a:br>
              <a:rPr lang="ru-RU" sz="3000" cap="none" dirty="0" smtClean="0">
                <a:solidFill>
                  <a:srgbClr val="7030A0"/>
                </a:solidFill>
                <a:latin typeface="Times New Roman" pitchFamily="18" charset="0"/>
                <a:cs typeface="Times New Roman" pitchFamily="18" charset="0"/>
              </a:rPr>
            </a:br>
            <a:endParaRPr lang="ru-RU" sz="3000" cap="none" dirty="0">
              <a:solidFill>
                <a:srgbClr val="7030A0"/>
              </a:solidFill>
              <a:latin typeface="Times New Roman" pitchFamily="18" charset="0"/>
              <a:cs typeface="Times New Roman" pitchFamily="18" charset="0"/>
            </a:endParaRPr>
          </a:p>
        </p:txBody>
      </p:sp>
      <p:sp>
        <p:nvSpPr>
          <p:cNvPr id="221187" name="Rectangle 3"/>
          <p:cNvSpPr>
            <a:spLocks noGrp="1" noChangeArrowheads="1"/>
          </p:cNvSpPr>
          <p:nvPr>
            <p:ph idx="1"/>
          </p:nvPr>
        </p:nvSpPr>
        <p:spPr>
          <a:xfrm>
            <a:off x="10896600" y="5791200"/>
            <a:ext cx="838199" cy="518160"/>
          </a:xfrm>
        </p:spPr>
        <p:txBody>
          <a:bodyPr>
            <a:noAutofit/>
          </a:bodyPr>
          <a:lstStyle/>
          <a:p>
            <a:pPr marL="0" indent="0" algn="just">
              <a:lnSpc>
                <a:spcPct val="150000"/>
              </a:lnSpc>
              <a:buNone/>
            </a:pPr>
            <a:r>
              <a:rPr lang="uz-Cyrl-UZ" altLang="ru-RU" sz="2800" dirty="0" smtClean="0"/>
              <a:t>	</a:t>
            </a:r>
            <a:endParaRPr lang="uz-Cyrl-UZ" altLang="ru-RU" sz="2800" b="1"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1024128" y="685800"/>
            <a:ext cx="10482072" cy="5623560"/>
          </a:xfrm>
        </p:spPr>
        <p:txBody>
          <a:bodyPr>
            <a:normAutofit/>
          </a:bodyPr>
          <a:lstStyle/>
          <a:p>
            <a:r>
              <a:rPr lang="en-US" sz="3200" b="1" dirty="0" err="1">
                <a:solidFill>
                  <a:srgbClr val="FF0000"/>
                </a:solidFill>
                <a:latin typeface="Times New Roman" pitchFamily="18" charset="0"/>
                <a:cs typeface="Times New Roman" pitchFamily="18" charset="0"/>
              </a:rPr>
              <a:t>Tayyorlash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texnologiyasi</a:t>
            </a:r>
            <a:r>
              <a:rPr lang="en-US" sz="3200" b="1" dirty="0">
                <a:solidFill>
                  <a:srgbClr val="FF000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Iliq</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holdagi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quyuq</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oq</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sardakni</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sariyog‘li</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pishloq</a:t>
            </a:r>
            <a:r>
              <a:rPr lang="en-US" sz="3200" dirty="0">
                <a:solidFill>
                  <a:srgbClr val="7030A0"/>
                </a:solidFill>
                <a:latin typeface="Times New Roman" pitchFamily="18" charset="0"/>
                <a:cs typeface="Times New Roman" pitchFamily="18" charset="0"/>
              </a:rPr>
              <a:t> (viola) </a:t>
            </a:r>
            <a:r>
              <a:rPr lang="en-US" sz="3200" dirty="0" err="1">
                <a:solidFill>
                  <a:srgbClr val="7030A0"/>
                </a:solidFill>
                <a:latin typeface="Times New Roman" pitchFamily="18" charset="0"/>
                <a:cs typeface="Times New Roman" pitchFamily="18" charset="0"/>
              </a:rPr>
              <a:t>bilan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tuz</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achchiq</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garmdori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solibaralashtirib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undan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soqqachalar</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yasaymiz</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sigaret</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shaklini</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beriladi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Oshirma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xamirni</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0,2 </a:t>
            </a:r>
            <a:r>
              <a:rPr lang="en-US" sz="3200" dirty="0" err="1">
                <a:solidFill>
                  <a:srgbClr val="7030A0"/>
                </a:solidFill>
                <a:latin typeface="Times New Roman" pitchFamily="18" charset="0"/>
                <a:cs typeface="Times New Roman" pitchFamily="18" charset="0"/>
              </a:rPr>
              <a:t>sm</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qalinlikda</a:t>
            </a:r>
            <a:r>
              <a:rPr lang="en-US" sz="3200" dirty="0">
                <a:solidFill>
                  <a:srgbClr val="7030A0"/>
                </a:solidFill>
                <a:latin typeface="Times New Roman" pitchFamily="18" charset="0"/>
                <a:cs typeface="Times New Roman" pitchFamily="18" charset="0"/>
              </a:rPr>
              <a:t> 5-7 </a:t>
            </a:r>
            <a:r>
              <a:rPr lang="en-US" sz="3200" dirty="0" err="1">
                <a:solidFill>
                  <a:srgbClr val="7030A0"/>
                </a:solidFill>
                <a:latin typeface="Times New Roman" pitchFamily="18" charset="0"/>
                <a:cs typeface="Times New Roman" pitchFamily="18" charset="0"/>
              </a:rPr>
              <a:t>sm</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kenglikda</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to‘g‘ri</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to‘rtburchakli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shaklda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yoyib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ho‘llanadi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o‘rtasiga</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qiyma</a:t>
            </a:r>
            <a:r>
              <a:rPr lang="en-US" sz="3200" dirty="0">
                <a:solidFill>
                  <a:srgbClr val="7030A0"/>
                </a:solidFill>
                <a:latin typeface="Times New Roman" pitchFamily="18" charset="0"/>
                <a:cs typeface="Times New Roman" pitchFamily="18" charset="0"/>
              </a:rPr>
              <a:t> </a:t>
            </a:r>
            <a:r>
              <a:rPr lang="en-US" sz="3200" dirty="0" smtClean="0">
                <a:solidFill>
                  <a:srgbClr val="7030A0"/>
                </a:solidFill>
                <a:latin typeface="Times New Roman" pitchFamily="18" charset="0"/>
                <a:cs typeface="Times New Roman" pitchFamily="18" charset="0"/>
              </a:rPr>
              <a:t>„</a:t>
            </a:r>
            <a:r>
              <a:rPr lang="en-US" sz="3200" dirty="0" err="1" smtClean="0">
                <a:solidFill>
                  <a:srgbClr val="7030A0"/>
                </a:solidFill>
                <a:latin typeface="Times New Roman" pitchFamily="18" charset="0"/>
                <a:cs typeface="Times New Roman" pitchFamily="18" charset="0"/>
              </a:rPr>
              <a:t>sigaretchalar</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solinib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o‘raladi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chetlari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qisib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yopiladi</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Xamirni</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tuxumga</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botirib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tolqonda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urvoqlab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ko‘p</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yog‘da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qovuriladi</a:t>
            </a:r>
            <a:r>
              <a:rPr lang="en-US" sz="3200" dirty="0">
                <a:solidFill>
                  <a:srgbClr val="7030A0"/>
                </a:solidFill>
                <a:latin typeface="Times New Roman" pitchFamily="18" charset="0"/>
                <a:cs typeface="Times New Roman" pitchFamily="18" charset="0"/>
              </a:rPr>
              <a:t>.</a:t>
            </a:r>
            <a:endParaRPr lang="ru-RU" sz="3200" dirty="0">
              <a:solidFill>
                <a:srgbClr val="7030A0"/>
              </a:solidFill>
              <a:latin typeface="Times New Roman" pitchFamily="18" charset="0"/>
              <a:cs typeface="Times New Roman" pitchFamily="18" charset="0"/>
            </a:endParaRPr>
          </a:p>
          <a:p>
            <a:r>
              <a:rPr lang="en-US" sz="3200" b="1" dirty="0" err="1">
                <a:solidFill>
                  <a:srgbClr val="FF0000"/>
                </a:solidFill>
                <a:latin typeface="Times New Roman" pitchFamily="18" charset="0"/>
                <a:cs typeface="Times New Roman" pitchFamily="18" charset="0"/>
              </a:rPr>
              <a:t>Tarqatish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qoidasi</a:t>
            </a:r>
            <a:r>
              <a:rPr lang="en-US" sz="3200" b="1" dirty="0">
                <a:solidFill>
                  <a:srgbClr val="FF000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Yuza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likopchaga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quymoqqa</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o‘ralgan</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pishloqlar</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terib</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chiqiladi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limon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sharbati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shakar</a:t>
            </a:r>
            <a:r>
              <a:rPr lang="en-US" sz="3200" dirty="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aralashtirilgan</a:t>
            </a:r>
            <a:r>
              <a:rPr lang="ru-RU"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tomat</a:t>
            </a:r>
            <a:r>
              <a:rPr lang="en-US" sz="3200" dirty="0" smtClean="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sardagi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bilan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beriladi</a:t>
            </a:r>
            <a:r>
              <a:rPr lang="en-US" sz="3200" dirty="0">
                <a:solidFill>
                  <a:srgbClr val="7030A0"/>
                </a:solidFill>
                <a:latin typeface="Times New Roman" pitchFamily="18" charset="0"/>
                <a:cs typeface="Times New Roman" pitchFamily="18" charset="0"/>
              </a:rPr>
              <a:t>.</a:t>
            </a:r>
            <a:endParaRPr lang="ru-RU" sz="3200" dirty="0">
              <a:solidFill>
                <a:srgbClr val="7030A0"/>
              </a:solidFill>
              <a:latin typeface="Times New Roman" pitchFamily="18" charset="0"/>
              <a:cs typeface="Times New Roman" pitchFamily="18" charset="0"/>
            </a:endParaRPr>
          </a:p>
          <a:p>
            <a:pPr marL="0" indent="0" algn="just">
              <a:lnSpc>
                <a:spcPct val="160000"/>
              </a:lnSpc>
              <a:buNone/>
            </a:pPr>
            <a:endParaRPr lang="ru-RU" altLang="ru-RU" sz="2800"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4294967295"/>
          </p:nvPr>
        </p:nvSpPr>
        <p:spPr>
          <a:xfrm>
            <a:off x="1066800" y="457200"/>
            <a:ext cx="10668000" cy="5791200"/>
          </a:xfrm>
        </p:spPr>
        <p:txBody>
          <a:bodyPr>
            <a:normAutofit fontScale="25000" lnSpcReduction="20000"/>
          </a:bodyPr>
          <a:lstStyle/>
          <a:p>
            <a:r>
              <a:rPr lang="en-US" sz="12800" b="1" dirty="0">
                <a:solidFill>
                  <a:srgbClr val="FF0000"/>
                </a:solidFill>
              </a:rPr>
              <a:t>„</a:t>
            </a:r>
            <a:r>
              <a:rPr lang="en-US" sz="12800" b="1" dirty="0" err="1">
                <a:solidFill>
                  <a:srgbClr val="FF0000"/>
                </a:solidFill>
                <a:latin typeface="Times New Roman" pitchFamily="18" charset="0"/>
                <a:cs typeface="Times New Roman" pitchFamily="18" charset="0"/>
              </a:rPr>
              <a:t>Tez</a:t>
            </a:r>
            <a:r>
              <a:rPr lang="en-US" sz="12800" b="1" dirty="0">
                <a:solidFill>
                  <a:srgbClr val="FF0000"/>
                </a:solidFill>
                <a:latin typeface="Times New Roman" pitchFamily="18" charset="0"/>
                <a:cs typeface="Times New Roman" pitchFamily="18" charset="0"/>
              </a:rPr>
              <a:t> kabob“ </a:t>
            </a:r>
            <a:r>
              <a:rPr lang="en-US" sz="12800" b="1" dirty="0" err="1">
                <a:solidFill>
                  <a:srgbClr val="FF0000"/>
                </a:solidFill>
                <a:latin typeface="Times New Roman" pitchFamily="18" charset="0"/>
                <a:cs typeface="Times New Roman" pitchFamily="18" charset="0"/>
              </a:rPr>
              <a:t>tayyorlash</a:t>
            </a:r>
            <a:r>
              <a:rPr lang="en-US" sz="12800" b="1" dirty="0" smtClean="0">
                <a:solidFill>
                  <a:srgbClr val="FF0000"/>
                </a:solidFill>
                <a:latin typeface="Times New Roman" pitchFamily="18" charset="0"/>
                <a:cs typeface="Times New Roman" pitchFamily="18" charset="0"/>
              </a:rPr>
              <a:t>.</a:t>
            </a:r>
            <a:r>
              <a:rPr lang="ru-RU" sz="11200" dirty="0">
                <a:solidFill>
                  <a:srgbClr val="FF0000"/>
                </a:solidFill>
                <a:latin typeface="Times New Roman" pitchFamily="18" charset="0"/>
                <a:cs typeface="Times New Roman" pitchFamily="18" charset="0"/>
              </a:rPr>
              <a:t> </a:t>
            </a:r>
            <a:r>
              <a:rPr lang="en-US" sz="11200" dirty="0" smtClean="0">
                <a:solidFill>
                  <a:srgbClr val="7030A0"/>
                </a:solidFill>
                <a:latin typeface="Times New Roman" pitchFamily="18" charset="0"/>
                <a:cs typeface="Times New Roman" pitchFamily="18" charset="0"/>
              </a:rPr>
              <a:t>(</a:t>
            </a:r>
            <a:r>
              <a:rPr lang="en-US" sz="11200" dirty="0" err="1">
                <a:solidFill>
                  <a:srgbClr val="7030A0"/>
                </a:solidFill>
                <a:latin typeface="Times New Roman" pitchFamily="18" charset="0"/>
                <a:cs typeface="Times New Roman" pitchFamily="18" charset="0"/>
              </a:rPr>
              <a:t>mol</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go’shtidan</a:t>
            </a:r>
            <a:r>
              <a:rPr lang="en-US" sz="11200" dirty="0">
                <a:solidFill>
                  <a:srgbClr val="7030A0"/>
                </a:solidFill>
                <a:latin typeface="Times New Roman" pitchFamily="18" charset="0"/>
                <a:cs typeface="Times New Roman" pitchFamily="18" charset="0"/>
              </a:rPr>
              <a:t>)</a:t>
            </a:r>
            <a:endParaRPr lang="ru-RU" sz="11200" dirty="0">
              <a:solidFill>
                <a:srgbClr val="7030A0"/>
              </a:solidFill>
              <a:latin typeface="Times New Roman" pitchFamily="18" charset="0"/>
              <a:cs typeface="Times New Roman" pitchFamily="18" charset="0"/>
            </a:endParaRPr>
          </a:p>
          <a:p>
            <a:r>
              <a:rPr lang="en-US" sz="11200" b="1" i="1" dirty="0" err="1">
                <a:solidFill>
                  <a:srgbClr val="7030A0"/>
                </a:solidFill>
                <a:latin typeface="Times New Roman" pitchFamily="18" charset="0"/>
                <a:cs typeface="Times New Roman" pitchFamily="18" charset="0"/>
              </a:rPr>
              <a:t>Masalliqlar</a:t>
            </a:r>
            <a:r>
              <a:rPr lang="en-US" sz="11200" b="1" dirty="0">
                <a:solidFill>
                  <a:srgbClr val="7030A0"/>
                </a:solidFill>
                <a:latin typeface="Times New Roman" pitchFamily="18" charset="0"/>
                <a:cs typeface="Times New Roman" pitchFamily="18" charset="0"/>
              </a:rPr>
              <a: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go’sht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qiymasi</a:t>
            </a:r>
            <a:r>
              <a:rPr lang="en-US" sz="11200" dirty="0">
                <a:solidFill>
                  <a:srgbClr val="7030A0"/>
                </a:solidFill>
                <a:latin typeface="Times New Roman" pitchFamily="18" charset="0"/>
                <a:cs typeface="Times New Roman" pitchFamily="18" charset="0"/>
              </a:rPr>
              <a:t> —300g, </a:t>
            </a:r>
            <a:r>
              <a:rPr lang="en-US" sz="11200" dirty="0" err="1">
                <a:solidFill>
                  <a:srgbClr val="7030A0"/>
                </a:solidFill>
                <a:latin typeface="Times New Roman" pitchFamily="18" charset="0"/>
                <a:cs typeface="Times New Roman" pitchFamily="18" charset="0"/>
              </a:rPr>
              <a:t>kartoshka</a:t>
            </a:r>
            <a:r>
              <a:rPr lang="en-US" sz="11200" dirty="0">
                <a:solidFill>
                  <a:srgbClr val="7030A0"/>
                </a:solidFill>
                <a:latin typeface="Times New Roman" pitchFamily="18" charset="0"/>
                <a:cs typeface="Times New Roman" pitchFamily="18" charset="0"/>
              </a:rPr>
              <a:t> — 300g,  </a:t>
            </a:r>
            <a:r>
              <a:rPr lang="en-US" sz="11200" dirty="0" err="1">
                <a:solidFill>
                  <a:srgbClr val="7030A0"/>
                </a:solidFill>
                <a:latin typeface="Times New Roman" pitchFamily="18" charset="0"/>
                <a:cs typeface="Times New Roman" pitchFamily="18" charset="0"/>
              </a:rPr>
              <a:t>o‘simlik</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moyi</a:t>
            </a:r>
            <a:r>
              <a:rPr lang="en-US" sz="11200" dirty="0">
                <a:solidFill>
                  <a:srgbClr val="7030A0"/>
                </a:solidFill>
                <a:latin typeface="Times New Roman" pitchFamily="18" charset="0"/>
                <a:cs typeface="Times New Roman" pitchFamily="18" charset="0"/>
              </a:rPr>
              <a:t> — 100g, </a:t>
            </a:r>
            <a:r>
              <a:rPr lang="en-US" sz="11200" dirty="0" err="1">
                <a:solidFill>
                  <a:srgbClr val="7030A0"/>
                </a:solidFill>
                <a:latin typeface="Times New Roman" pitchFamily="18" charset="0"/>
                <a:cs typeface="Times New Roman" pitchFamily="18" charset="0"/>
              </a:rPr>
              <a:t>tolqon</a:t>
            </a:r>
            <a:r>
              <a:rPr lang="en-US" sz="11200" dirty="0">
                <a:solidFill>
                  <a:srgbClr val="7030A0"/>
                </a:solidFill>
                <a:latin typeface="Times New Roman" pitchFamily="18" charset="0"/>
                <a:cs typeface="Times New Roman" pitchFamily="18" charset="0"/>
              </a:rPr>
              <a:t> — 100g, </a:t>
            </a:r>
            <a:r>
              <a:rPr lang="en-US" sz="11200" dirty="0" err="1">
                <a:solidFill>
                  <a:srgbClr val="7030A0"/>
                </a:solidFill>
                <a:latin typeface="Times New Roman" pitchFamily="18" charset="0"/>
                <a:cs typeface="Times New Roman" pitchFamily="18" charset="0"/>
              </a:rPr>
              <a:t>pishloq</a:t>
            </a:r>
            <a:r>
              <a:rPr lang="en-US" sz="11200" dirty="0">
                <a:solidFill>
                  <a:srgbClr val="7030A0"/>
                </a:solidFill>
                <a:latin typeface="Times New Roman" pitchFamily="18" charset="0"/>
                <a:cs typeface="Times New Roman" pitchFamily="18" charset="0"/>
              </a:rPr>
              <a:t>— 200g, </a:t>
            </a:r>
            <a:r>
              <a:rPr lang="en-US" sz="11200" dirty="0" err="1">
                <a:solidFill>
                  <a:srgbClr val="7030A0"/>
                </a:solidFill>
                <a:latin typeface="Times New Roman" pitchFamily="18" charset="0"/>
                <a:cs typeface="Times New Roman" pitchFamily="18" charset="0"/>
              </a:rPr>
              <a:t>tuz</a:t>
            </a:r>
            <a:r>
              <a:rPr lang="en-US" sz="11200" dirty="0">
                <a:solidFill>
                  <a:srgbClr val="7030A0"/>
                </a:solidFill>
                <a:latin typeface="Times New Roman" pitchFamily="18" charset="0"/>
                <a:cs typeface="Times New Roman" pitchFamily="18" charset="0"/>
              </a:rPr>
              <a:t> —5 g </a:t>
            </a:r>
            <a:r>
              <a:rPr lang="en-US" sz="11200" dirty="0" err="1">
                <a:solidFill>
                  <a:srgbClr val="7030A0"/>
                </a:solidFill>
                <a:latin typeface="Times New Roman" pitchFamily="18" charset="0"/>
                <a:cs typeface="Times New Roman" pitchFamily="18" charset="0"/>
              </a:rPr>
              <a:t>murch</a:t>
            </a:r>
            <a:r>
              <a:rPr lang="en-US" sz="11200" dirty="0">
                <a:solidFill>
                  <a:srgbClr val="7030A0"/>
                </a:solidFill>
                <a:latin typeface="Times New Roman" pitchFamily="18" charset="0"/>
                <a:cs typeface="Times New Roman" pitchFamily="18" charset="0"/>
              </a:rPr>
              <a:t> 1,5 g, </a:t>
            </a:r>
            <a:r>
              <a:rPr lang="en-US" sz="11200" dirty="0" err="1">
                <a:solidFill>
                  <a:srgbClr val="7030A0"/>
                </a:solidFill>
                <a:latin typeface="Times New Roman" pitchFamily="18" charset="0"/>
                <a:cs typeface="Times New Roman" pitchFamily="18" charset="0"/>
              </a:rPr>
              <a:t>ko’katlar</a:t>
            </a:r>
            <a:r>
              <a:rPr lang="en-US" sz="11200" dirty="0">
                <a:solidFill>
                  <a:srgbClr val="7030A0"/>
                </a:solidFill>
                <a:latin typeface="Times New Roman" pitchFamily="18" charset="0"/>
                <a:cs typeface="Times New Roman" pitchFamily="18" charset="0"/>
              </a:rPr>
              <a:t> — 10,pamidor-200g , piyoz-100g. </a:t>
            </a:r>
            <a:r>
              <a:rPr lang="en-US" sz="11200" dirty="0" err="1">
                <a:solidFill>
                  <a:srgbClr val="7030A0"/>
                </a:solidFill>
                <a:latin typeface="Times New Roman" pitchFamily="18" charset="0"/>
                <a:cs typeface="Times New Roman" pitchFamily="18" charset="0"/>
              </a:rPr>
              <a:t>Chiqishi</a:t>
            </a:r>
            <a:r>
              <a:rPr lang="en-US" sz="11200" dirty="0">
                <a:solidFill>
                  <a:srgbClr val="7030A0"/>
                </a:solidFill>
                <a:latin typeface="Times New Roman" pitchFamily="18" charset="0"/>
                <a:cs typeface="Times New Roman" pitchFamily="18" charset="0"/>
              </a:rPr>
              <a:t> — 1315 g.</a:t>
            </a:r>
            <a:endParaRPr lang="ru-RU" sz="11200" dirty="0">
              <a:solidFill>
                <a:srgbClr val="7030A0"/>
              </a:solidFill>
              <a:latin typeface="Times New Roman" pitchFamily="18" charset="0"/>
              <a:cs typeface="Times New Roman" pitchFamily="18" charset="0"/>
            </a:endParaRPr>
          </a:p>
          <a:p>
            <a:r>
              <a:rPr lang="en-US" sz="11200" b="1" dirty="0" err="1">
                <a:solidFill>
                  <a:srgbClr val="FF0000"/>
                </a:solidFill>
                <a:latin typeface="Times New Roman" pitchFamily="18" charset="0"/>
                <a:cs typeface="Times New Roman" pitchFamily="18" charset="0"/>
              </a:rPr>
              <a:t>Tayyorlash</a:t>
            </a:r>
            <a:r>
              <a:rPr lang="en-US" sz="11200" b="1" dirty="0">
                <a:solidFill>
                  <a:srgbClr val="FF0000"/>
                </a:solidFill>
                <a:latin typeface="Times New Roman" pitchFamily="18" charset="0"/>
                <a:cs typeface="Times New Roman" pitchFamily="18" charset="0"/>
              </a:rPr>
              <a:t> </a:t>
            </a:r>
            <a:r>
              <a:rPr lang="en-US" sz="11200" b="1" dirty="0" err="1">
                <a:solidFill>
                  <a:srgbClr val="FF0000"/>
                </a:solidFill>
                <a:latin typeface="Times New Roman" pitchFamily="18" charset="0"/>
                <a:cs typeface="Times New Roman" pitchFamily="18" charset="0"/>
              </a:rPr>
              <a:t>texnologiyasi</a:t>
            </a:r>
            <a:r>
              <a:rPr lang="en-US" sz="11200" dirty="0">
                <a:solidFill>
                  <a:srgbClr val="FF000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Piyozni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maydalab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to’g’rab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qiymaga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qo’shib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tuz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murch</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kashnich</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urug’i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solib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yaxshilab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aralashtirib,bir</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xil</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massa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hosil</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qilib</a:t>
            </a:r>
            <a:r>
              <a:rPr lang="en-US" sz="11200" dirty="0">
                <a:solidFill>
                  <a:srgbClr val="7030A0"/>
                </a:solidFill>
                <a:latin typeface="Times New Roman" pitchFamily="18" charset="0"/>
                <a:cs typeface="Times New Roman" pitchFamily="18" charset="0"/>
              </a:rPr>
              <a:t> 20 min dam </a:t>
            </a:r>
            <a:r>
              <a:rPr lang="en-US" sz="11200" dirty="0" err="1">
                <a:solidFill>
                  <a:srgbClr val="7030A0"/>
                </a:solidFill>
                <a:latin typeface="Times New Roman" pitchFamily="18" charset="0"/>
                <a:cs typeface="Times New Roman" pitchFamily="18" charset="0"/>
              </a:rPr>
              <a:t>oldirib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keyin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katlet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formasini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berib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qizib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turgan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o’simlik</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moyida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ikkala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tomonini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qizartirib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qovurib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olamiz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Kartoshkani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tozalab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qaynatib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pishirib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olamiz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Kartoshkani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pyure</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xoliga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keltirib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kartoshkadan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xam</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katlet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yasab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chiqamiz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Pishloqni</a:t>
            </a:r>
            <a:r>
              <a:rPr lang="en-US" sz="11200" dirty="0">
                <a:solidFill>
                  <a:srgbClr val="7030A0"/>
                </a:solidFill>
                <a:latin typeface="Times New Roman" pitchFamily="18" charset="0"/>
                <a:cs typeface="Times New Roman" pitchFamily="18" charset="0"/>
              </a:rPr>
              <a:t> 0,5 </a:t>
            </a:r>
            <a:r>
              <a:rPr lang="en-US" sz="11200" dirty="0" err="1">
                <a:solidFill>
                  <a:srgbClr val="7030A0"/>
                </a:solidFill>
                <a:latin typeface="Times New Roman" pitchFamily="18" charset="0"/>
                <a:cs typeface="Times New Roman" pitchFamily="18" charset="0"/>
              </a:rPr>
              <a:t>sm</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qalinlikda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kesib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olamiz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Qopqog’i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maxkam</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yopiladigan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tovaga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katlet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kartoshka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pyure-pamidor-pishloq</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ketma-ket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taxlab</a:t>
            </a:r>
            <a:r>
              <a:rPr lang="en-US" sz="11200" dirty="0">
                <a:solidFill>
                  <a:srgbClr val="7030A0"/>
                </a:solidFill>
                <a:latin typeface="Times New Roman" pitchFamily="18" charset="0"/>
                <a:cs typeface="Times New Roman" pitchFamily="18" charset="0"/>
              </a:rPr>
              <a:t> 30 ml </a:t>
            </a:r>
            <a:r>
              <a:rPr lang="en-US" sz="11200" dirty="0" err="1">
                <a:solidFill>
                  <a:srgbClr val="7030A0"/>
                </a:solidFill>
                <a:latin typeface="Times New Roman" pitchFamily="18" charset="0"/>
                <a:cs typeface="Times New Roman" pitchFamily="18" charset="0"/>
              </a:rPr>
              <a:t>suv</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solib</a:t>
            </a:r>
            <a:r>
              <a:rPr lang="en-US" sz="11200" dirty="0">
                <a:solidFill>
                  <a:srgbClr val="7030A0"/>
                </a:solidFill>
                <a:latin typeface="Times New Roman" pitchFamily="18" charset="0"/>
                <a:cs typeface="Times New Roman" pitchFamily="18" charset="0"/>
              </a:rPr>
              <a:t> 3-4 min </a:t>
            </a:r>
            <a:r>
              <a:rPr lang="en-US" sz="11200" dirty="0" err="1">
                <a:solidFill>
                  <a:srgbClr val="7030A0"/>
                </a:solidFill>
                <a:latin typeface="Times New Roman" pitchFamily="18" charset="0"/>
                <a:cs typeface="Times New Roman" pitchFamily="18" charset="0"/>
              </a:rPr>
              <a:t>dimlab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olamiz</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Likobchalarga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solib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chiroyli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qilib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bezatib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issiqligida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dasturxonga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tortiladi</a:t>
            </a:r>
            <a:r>
              <a:rPr lang="en-US" sz="11200" dirty="0">
                <a:solidFill>
                  <a:srgbClr val="7030A0"/>
                </a:solidFill>
                <a:latin typeface="Times New Roman" pitchFamily="18" charset="0"/>
                <a:cs typeface="Times New Roman" pitchFamily="18" charset="0"/>
              </a:rPr>
              <a:t>. </a:t>
            </a:r>
            <a:endParaRPr lang="ru-RU" sz="11200" dirty="0">
              <a:solidFill>
                <a:srgbClr val="7030A0"/>
              </a:solidFill>
              <a:latin typeface="Times New Roman" pitchFamily="18" charset="0"/>
              <a:cs typeface="Times New Roman" pitchFamily="18" charset="0"/>
            </a:endParaRPr>
          </a:p>
          <a:p>
            <a:r>
              <a:rPr lang="en-US" sz="11200" b="1" dirty="0" err="1">
                <a:solidFill>
                  <a:srgbClr val="FF0000"/>
                </a:solidFill>
                <a:latin typeface="Times New Roman" pitchFamily="18" charset="0"/>
                <a:cs typeface="Times New Roman" pitchFamily="18" charset="0"/>
              </a:rPr>
              <a:t>Tarqatish</a:t>
            </a:r>
            <a:r>
              <a:rPr lang="en-US" sz="11200" b="1" dirty="0">
                <a:solidFill>
                  <a:srgbClr val="FF0000"/>
                </a:solidFill>
                <a:latin typeface="Times New Roman" pitchFamily="18" charset="0"/>
                <a:cs typeface="Times New Roman" pitchFamily="18" charset="0"/>
              </a:rPr>
              <a:t> </a:t>
            </a:r>
            <a:r>
              <a:rPr lang="en-US" sz="11200" b="1" dirty="0" err="1">
                <a:solidFill>
                  <a:srgbClr val="FF0000"/>
                </a:solidFill>
                <a:latin typeface="Times New Roman" pitchFamily="18" charset="0"/>
                <a:cs typeface="Times New Roman" pitchFamily="18" charset="0"/>
              </a:rPr>
              <a:t>qoidasi</a:t>
            </a:r>
            <a:r>
              <a:rPr lang="en-US" sz="11200" b="1" dirty="0">
                <a:solidFill>
                  <a:srgbClr val="FF000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Likobchaga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solib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atrofi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ko’kat</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va</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pamidor</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bilan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bezatilib</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asosiy</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qizil</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sardak</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bilan</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uzatiladi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Tarqatish</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harorati</a:t>
            </a:r>
            <a:r>
              <a:rPr lang="en-US" sz="11200" dirty="0">
                <a:solidFill>
                  <a:srgbClr val="7030A0"/>
                </a:solidFill>
                <a:latin typeface="Times New Roman" pitchFamily="18" charset="0"/>
                <a:cs typeface="Times New Roman" pitchFamily="18" charset="0"/>
              </a:rPr>
              <a:t> 75 </a:t>
            </a:r>
            <a:r>
              <a:rPr lang="en-US" sz="11200" dirty="0" err="1">
                <a:solidFill>
                  <a:srgbClr val="7030A0"/>
                </a:solidFill>
                <a:latin typeface="Times New Roman" pitchFamily="18" charset="0"/>
                <a:cs typeface="Times New Roman" pitchFamily="18" charset="0"/>
              </a:rPr>
              <a:t>C’dan</a:t>
            </a:r>
            <a:r>
              <a:rPr lang="en-US" sz="11200" dirty="0">
                <a:solidFill>
                  <a:srgbClr val="7030A0"/>
                </a:solidFill>
                <a:latin typeface="Times New Roman" pitchFamily="18" charset="0"/>
                <a:cs typeface="Times New Roman" pitchFamily="18" charset="0"/>
              </a:rPr>
              <a:t> past </a:t>
            </a:r>
            <a:r>
              <a:rPr lang="en-US" sz="11200" dirty="0" err="1">
                <a:solidFill>
                  <a:srgbClr val="7030A0"/>
                </a:solidFill>
                <a:latin typeface="Times New Roman" pitchFamily="18" charset="0"/>
                <a:cs typeface="Times New Roman" pitchFamily="18" charset="0"/>
              </a:rPr>
              <a:t>bo’lmasligi</a:t>
            </a:r>
            <a:r>
              <a:rPr lang="en-US" sz="11200" dirty="0">
                <a:solidFill>
                  <a:srgbClr val="7030A0"/>
                </a:solidFill>
                <a:latin typeface="Times New Roman" pitchFamily="18" charset="0"/>
                <a:cs typeface="Times New Roman" pitchFamily="18" charset="0"/>
              </a:rPr>
              <a:t> </a:t>
            </a:r>
            <a:r>
              <a:rPr lang="en-US" sz="11200" dirty="0" err="1">
                <a:solidFill>
                  <a:srgbClr val="7030A0"/>
                </a:solidFill>
                <a:latin typeface="Times New Roman" pitchFamily="18" charset="0"/>
                <a:cs typeface="Times New Roman" pitchFamily="18" charset="0"/>
              </a:rPr>
              <a:t>kerak</a:t>
            </a:r>
            <a:r>
              <a:rPr lang="en-US" sz="11200" dirty="0">
                <a:solidFill>
                  <a:srgbClr val="7030A0"/>
                </a:solidFill>
                <a:latin typeface="Times New Roman" pitchFamily="18" charset="0"/>
                <a:cs typeface="Times New Roman" pitchFamily="18" charset="0"/>
              </a:rPr>
              <a:t>.</a:t>
            </a:r>
            <a:endParaRPr lang="ru-RU" sz="11200" dirty="0">
              <a:solidFill>
                <a:srgbClr val="7030A0"/>
              </a:solidFill>
              <a:latin typeface="Times New Roman" pitchFamily="18" charset="0"/>
              <a:cs typeface="Times New Roman" pitchFamily="18" charset="0"/>
            </a:endParaRPr>
          </a:p>
          <a:p>
            <a:r>
              <a:rPr lang="en-US" sz="11200" dirty="0">
                <a:solidFill>
                  <a:srgbClr val="7030A0"/>
                </a:solidFill>
                <a:latin typeface="Times New Roman" pitchFamily="18" charset="0"/>
                <a:cs typeface="Times New Roman" pitchFamily="18" charset="0"/>
              </a:rPr>
              <a:t> </a:t>
            </a:r>
            <a:endParaRPr lang="ru-RU" sz="8000" dirty="0">
              <a:solidFill>
                <a:srgbClr val="7030A0"/>
              </a:solidFill>
              <a:latin typeface="Times New Roman" pitchFamily="18" charset="0"/>
              <a:cs typeface="Times New Roman" pitchFamily="18" charset="0"/>
            </a:endParaRPr>
          </a:p>
          <a:p>
            <a:r>
              <a:rPr lang="en-US" sz="7200" dirty="0"/>
              <a:t> </a:t>
            </a:r>
            <a:endParaRPr lang="ru-RU" sz="7200" dirty="0"/>
          </a:p>
          <a:p>
            <a:pPr algn="ctr" eaLnBrk="1" hangingPunct="1"/>
            <a:endParaRPr lang="ru-RU" altLang="ru-RU" sz="7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542963" cy="76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14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542963" cy="76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8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542963" cy="76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06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Другая 1">
      <a:majorFont>
        <a:latin typeface="Arial"/>
        <a:ea typeface=""/>
        <a:cs typeface=""/>
      </a:majorFont>
      <a:minorFont>
        <a:latin typeface="Arial"/>
        <a:ea typeface=""/>
        <a:cs typeface=""/>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TM02900720[[fn=Интеграл]]</Template>
  <TotalTime>1501</TotalTime>
  <Words>470</Words>
  <Application>Microsoft Office PowerPoint</Application>
  <PresentationFormat>Произвольный</PresentationFormat>
  <Paragraphs>23</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Интеграл</vt:lpstr>
      <vt:lpstr>Yevropa taomlarini tayyorlash texnologiyasi “Turkiya pazandachiligi”</vt:lpstr>
      <vt:lpstr>Mavzu:Yevropa taomlarini tayyorlash texnologiyasi  “turkiya pazandachiligi”</vt:lpstr>
      <vt:lpstr>1.Turkiya pazandachiligi va taomlari </vt:lpstr>
      <vt:lpstr>Tayyorlash texnologiyasi: qozonga go‘sht, tozalab, yuvib to‘g‘ralgan piyoz, sabzi, selderey, tuz, suv solib, pishguncha qaynatiladi. go‘shtini olib qo‘yib, qozondagi sho‘rvaga yuvilgan guruchni solib, qaynatamiz. guruch pishishiga yaqin pishgan go‘shtni  to‘g‘rab solinadi va sho‘rva pishguncha qaynatiladi. xomtuxum sarig‘ini, yogurt, limon sharbati bilan ko‘pirtirishni to‘xtatmasdan sho‘rvaga qo‘shiladi. Tarqatish qoidasi: sho‘rva kosaga suzib, yuziga to‘g‘ralgan ko‘kat solib beriladi. tarqatish darajasi 65—75° c. „Quymoqqa o‘ralgan pishloq“ masalliqlar: oshirma xamir — 60, oq sardak — 50, sariyog‘ —30, tuxum — 1/2 dona, o‘simlik yog‘i — 10, tolqon — 10, tomat— 50, limon — 6 g, shakar — 5. chiqishi — 250 g.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ASUSTeK</cp:lastModifiedBy>
  <cp:revision>173</cp:revision>
  <cp:lastPrinted>1601-01-01T00:00:00Z</cp:lastPrinted>
  <dcterms:created xsi:type="dcterms:W3CDTF">1601-01-01T00:00:00Z</dcterms:created>
  <dcterms:modified xsi:type="dcterms:W3CDTF">2021-07-26T17:58:59Z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1297094</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Version">
    <vt:i4>1</vt:i4>
  </property>
</Properties>
</file>