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7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1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1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9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0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4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4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1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0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6306-C815-464A-B43F-119FB7126BD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35DD-44E6-4EA0-90BC-50566417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17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208257" cy="24629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err="1">
                <a:latin typeface="Comic Sans MS" panose="030F0702030302020204" pitchFamily="66" charset="0"/>
              </a:rPr>
              <a:t>Qiz</a:t>
            </a:r>
            <a:r>
              <a:rPr lang="en-US" sz="6700" b="1" dirty="0">
                <a:latin typeface="Comic Sans MS" panose="030F0702030302020204" pitchFamily="66" charset="0"/>
              </a:rPr>
              <a:t> </a:t>
            </a:r>
            <a:r>
              <a:rPr lang="en-US" sz="6700" b="1" dirty="0" err="1">
                <a:latin typeface="Comic Sans MS" panose="030F0702030302020204" pitchFamily="66" charset="0"/>
              </a:rPr>
              <a:t>bolalar</a:t>
            </a:r>
            <a:r>
              <a:rPr lang="en-US" sz="6700" b="1" dirty="0">
                <a:latin typeface="Comic Sans MS" panose="030F0702030302020204" pitchFamily="66" charset="0"/>
              </a:rPr>
              <a:t> </a:t>
            </a:r>
            <a:r>
              <a:rPr lang="en-US" sz="6700" b="1" dirty="0" err="1">
                <a:latin typeface="Comic Sans MS" panose="030F0702030302020204" pitchFamily="66" charset="0"/>
              </a:rPr>
              <a:t>tungi</a:t>
            </a:r>
            <a:r>
              <a:rPr lang="en-US" sz="6700" b="1" dirty="0">
                <a:latin typeface="Comic Sans MS" panose="030F0702030302020204" pitchFamily="66" charset="0"/>
              </a:rPr>
              <a:t> </a:t>
            </a:r>
            <a:r>
              <a:rPr lang="en-US" sz="6700" b="1" dirty="0" err="1">
                <a:latin typeface="Comic Sans MS" panose="030F0702030302020204" pitchFamily="66" charset="0"/>
              </a:rPr>
              <a:t>ko‘ylagini</a:t>
            </a:r>
            <a:r>
              <a:rPr lang="en-US" sz="6700" b="1" dirty="0">
                <a:latin typeface="Comic Sans MS" panose="030F0702030302020204" pitchFamily="66" charset="0"/>
              </a:rPr>
              <a:t> </a:t>
            </a:r>
            <a:r>
              <a:rPr lang="en-US" sz="6700" b="1" dirty="0" err="1">
                <a:latin typeface="Comic Sans MS" panose="030F0702030302020204" pitchFamily="66" charset="0"/>
              </a:rPr>
              <a:t>tikish</a:t>
            </a:r>
            <a:r>
              <a:rPr lang="en-US" sz="6700" b="1" dirty="0">
                <a:latin typeface="Comic Sans MS" panose="030F0702030302020204" pitchFamily="66" charset="0"/>
              </a:rPr>
              <a:t> </a:t>
            </a:r>
            <a:r>
              <a:rPr lang="en-US" sz="6700" b="1" dirty="0" err="1">
                <a:latin typeface="Comic Sans MS" panose="030F0702030302020204" pitchFamily="66" charset="0"/>
              </a:rPr>
              <a:t>texnologiyasi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1" y="2212259"/>
            <a:ext cx="11162633" cy="392307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Comic Sans MS" panose="030F0702030302020204" pitchFamily="66" charset="0"/>
              </a:rPr>
              <a:t>Reja</a:t>
            </a:r>
            <a:r>
              <a:rPr lang="en-US" sz="3600" b="1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endParaRPr lang="ru-RU" sz="3600" dirty="0">
              <a:latin typeface="Comic Sans MS" panose="030F0702030302020204" pitchFamily="66" charset="0"/>
            </a:endParaRPr>
          </a:p>
          <a:p>
            <a:pPr marL="742950" lvl="0" indent="-742950" algn="ctr">
              <a:buAutoNum type="arabicPeriod"/>
            </a:pPr>
            <a:r>
              <a:rPr lang="en-US" sz="3600" dirty="0" err="1" smtClean="0">
                <a:latin typeface="Comic Sans MS" panose="030F0702030302020204" pitchFamily="66" charset="0"/>
              </a:rPr>
              <a:t>Qiz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bolalar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tungi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ko‘ylagani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modellashtirish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pPr marL="742950" lvl="0" indent="-742950" algn="ctr">
              <a:buAutoNum type="arabicPeriod"/>
            </a:pPr>
            <a:endParaRPr lang="ru-RU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US" sz="3600" dirty="0" smtClean="0">
                <a:latin typeface="Comic Sans MS" panose="030F0702030302020204" pitchFamily="66" charset="0"/>
              </a:rPr>
              <a:t>2. </a:t>
            </a:r>
            <a:r>
              <a:rPr lang="en-US" sz="3600" dirty="0" err="1" smtClean="0">
                <a:latin typeface="Comic Sans MS" panose="030F0702030302020204" pitchFamily="66" charset="0"/>
              </a:rPr>
              <a:t>Qiz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bolalar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tungi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ko‘ylagani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bichish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pPr lvl="0" algn="ctr"/>
            <a:endParaRPr lang="ru-RU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US" sz="3600" dirty="0" smtClean="0">
                <a:latin typeface="Comic Sans MS" panose="030F0702030302020204" pitchFamily="66" charset="0"/>
              </a:rPr>
              <a:t>3.  </a:t>
            </a:r>
            <a:r>
              <a:rPr lang="en-US" sz="3600" dirty="0" err="1" smtClean="0">
                <a:latin typeface="Comic Sans MS" panose="030F0702030302020204" pitchFamily="66" charset="0"/>
              </a:rPr>
              <a:t>Qiz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bolalar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tungi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ko‘ylagani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tikish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  <a:endParaRPr lang="ru-RU" sz="3600" dirty="0">
              <a:latin typeface="Comic Sans MS" panose="030F0702030302020204" pitchFamily="66" charset="0"/>
            </a:endParaRPr>
          </a:p>
          <a:p>
            <a:pPr algn="ctr"/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4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255933"/>
            <a:ext cx="11324866" cy="10809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latin typeface="Comic Sans MS" panose="030F0702030302020204" pitchFamily="66" charset="0"/>
              </a:rPr>
              <a:t>Qiz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bolalar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tungi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ko‘ylagi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andazalarini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tayyorlash</a:t>
            </a:r>
            <a:r>
              <a:rPr lang="en-US" sz="4800" b="1" dirty="0">
                <a:latin typeface="Comic Sans MS" panose="030F0702030302020204" pitchFamily="66" charset="0"/>
              </a:rPr>
              <a:t>.</a:t>
            </a:r>
            <a:r>
              <a:rPr lang="ru-RU" sz="4800" dirty="0">
                <a:latin typeface="Comic Sans MS" panose="030F0702030302020204" pitchFamily="66" charset="0"/>
              </a:rPr>
              <a:t/>
            </a:r>
            <a:br>
              <a:rPr lang="ru-RU" sz="4800" dirty="0">
                <a:latin typeface="Comic Sans MS" panose="030F0702030302020204" pitchFamily="66" charset="0"/>
              </a:rPr>
            </a:br>
            <a:r>
              <a:rPr lang="en-US" sz="4800" b="1" dirty="0">
                <a:latin typeface="Comic Sans MS" panose="030F0702030302020204" pitchFamily="66" charset="0"/>
              </a:rPr>
              <a:t> </a:t>
            </a:r>
            <a:r>
              <a:rPr lang="ru-RU" sz="4800" dirty="0">
                <a:latin typeface="Comic Sans MS" panose="030F0702030302020204" pitchFamily="66" charset="0"/>
              </a:rPr>
              <a:t/>
            </a:r>
            <a:br>
              <a:rPr lang="ru-RU" sz="4800" dirty="0">
                <a:latin typeface="Comic Sans MS" panose="030F0702030302020204" pitchFamily="66" charset="0"/>
              </a:rPr>
            </a:b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42852" y="23368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75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2" y="2336872"/>
            <a:ext cx="4527754" cy="38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42852" y="5499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7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26" y="919552"/>
            <a:ext cx="11029898" cy="108093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err="1">
                <a:latin typeface="Comic Sans MS" panose="030F0702030302020204" pitchFamily="66" charset="0"/>
              </a:rPr>
              <a:t>Qiz</a:t>
            </a:r>
            <a:r>
              <a:rPr lang="en-US" sz="4800" b="1" i="1" dirty="0">
                <a:latin typeface="Comic Sans MS" panose="030F0702030302020204" pitchFamily="66" charset="0"/>
              </a:rPr>
              <a:t> </a:t>
            </a:r>
            <a:r>
              <a:rPr lang="en-US" sz="4800" b="1" i="1" dirty="0" err="1">
                <a:latin typeface="Comic Sans MS" panose="030F0702030302020204" pitchFamily="66" charset="0"/>
              </a:rPr>
              <a:t>bolalar</a:t>
            </a:r>
            <a:r>
              <a:rPr lang="en-US" sz="4800" b="1" i="1" dirty="0">
                <a:latin typeface="Comic Sans MS" panose="030F0702030302020204" pitchFamily="66" charset="0"/>
              </a:rPr>
              <a:t> </a:t>
            </a:r>
            <a:r>
              <a:rPr lang="en-US" sz="4800" b="1" i="1" dirty="0" err="1">
                <a:latin typeface="Comic Sans MS" panose="030F0702030302020204" pitchFamily="66" charset="0"/>
              </a:rPr>
              <a:t>tungi</a:t>
            </a:r>
            <a:r>
              <a:rPr lang="en-US" sz="4800" b="1" i="1" dirty="0">
                <a:latin typeface="Comic Sans MS" panose="030F0702030302020204" pitchFamily="66" charset="0"/>
              </a:rPr>
              <a:t> </a:t>
            </a:r>
            <a:r>
              <a:rPr lang="en-US" sz="4800" b="1" i="1" dirty="0" err="1">
                <a:latin typeface="Comic Sans MS" panose="030F0702030302020204" pitchFamily="66" charset="0"/>
              </a:rPr>
              <a:t>ko‘ylak</a:t>
            </a:r>
            <a:r>
              <a:rPr lang="en-US" sz="4800" b="1" i="1" dirty="0">
                <a:latin typeface="Comic Sans MS" panose="030F0702030302020204" pitchFamily="66" charset="0"/>
              </a:rPr>
              <a:t> </a:t>
            </a:r>
            <a:r>
              <a:rPr lang="en-US" sz="4800" b="1" i="1" dirty="0" err="1">
                <a:latin typeface="Comic Sans MS" panose="030F0702030302020204" pitchFamily="66" charset="0"/>
              </a:rPr>
              <a:t>namunalari</a:t>
            </a:r>
            <a:r>
              <a:rPr lang="en-US" sz="4800" b="1" i="1" dirty="0">
                <a:latin typeface="Comic Sans MS" panose="030F0702030302020204" pitchFamily="66" charset="0"/>
              </a:rPr>
              <a:t>.</a:t>
            </a:r>
            <a:r>
              <a:rPr lang="ru-RU" sz="4400" b="1" i="1" dirty="0">
                <a:latin typeface="Comic Sans MS" panose="030F0702030302020204" pitchFamily="66" charset="0"/>
              </a:rPr>
              <a:t/>
            </a:r>
            <a:br>
              <a:rPr lang="ru-RU" sz="4400" b="1" i="1" dirty="0">
                <a:latin typeface="Comic Sans MS" panose="030F0702030302020204" pitchFamily="66" charset="0"/>
              </a:rPr>
            </a:br>
            <a:endParaRPr lang="ru-RU" sz="4400" b="1" i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4182" y="4652370"/>
            <a:ext cx="2315497" cy="686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5497" y="23154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7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88" y="2544097"/>
            <a:ext cx="8141109" cy="39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15497" y="4658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5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1255935"/>
            <a:ext cx="10705435" cy="10809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latin typeface="Comic Sans MS" panose="030F0702030302020204" pitchFamily="66" charset="0"/>
              </a:rPr>
              <a:t>Qiz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bolalar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tungi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ko‘ylagi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bo‘laklari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spetsifikatsiyasi</a:t>
            </a:r>
            <a:r>
              <a:rPr lang="ru-RU" sz="4800" dirty="0">
                <a:latin typeface="Comic Sans MS" panose="030F0702030302020204" pitchFamily="66" charset="0"/>
              </a:rPr>
              <a:t/>
            </a:r>
            <a:br>
              <a:rPr lang="ru-RU" sz="4800" dirty="0">
                <a:latin typeface="Comic Sans MS" panose="030F0702030302020204" pitchFamily="66" charset="0"/>
              </a:rPr>
            </a:br>
            <a:r>
              <a:rPr lang="en-US" sz="4800" b="1" dirty="0">
                <a:latin typeface="Comic Sans MS" panose="030F0702030302020204" pitchFamily="66" charset="0"/>
              </a:rPr>
              <a:t> </a:t>
            </a:r>
            <a:r>
              <a:rPr lang="ru-RU" sz="4800" dirty="0">
                <a:latin typeface="Comic Sans MS" panose="030F0702030302020204" pitchFamily="66" charset="0"/>
              </a:rPr>
              <a:t/>
            </a:r>
            <a:br>
              <a:rPr lang="ru-RU" sz="4800" dirty="0">
                <a:latin typeface="Comic Sans MS" panose="030F0702030302020204" pitchFamily="66" charset="0"/>
              </a:rPr>
            </a:br>
            <a:endParaRPr lang="ru-RU" sz="48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92596"/>
              </p:ext>
            </p:extLst>
          </p:nvPr>
        </p:nvGraphicFramePr>
        <p:xfrm>
          <a:off x="680320" y="2521975"/>
          <a:ext cx="11046543" cy="2993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7165"/>
                <a:gridCol w="2205742"/>
                <a:gridCol w="2431666"/>
                <a:gridCol w="2071970"/>
              </a:tblGrid>
              <a:tr h="711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Bo‘lak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nomi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Belgisi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Soni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Andazada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Bichiqda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Ort va old bo‘laklar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Ort va old bo‘lak adip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10956156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>
                <a:latin typeface="Comic Sans MS" panose="030F0702030302020204" pitchFamily="66" charset="0"/>
              </a:rPr>
              <a:t>Qiz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bolalar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tungi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ko‘ylak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bo‘laklariga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qo‘yiladigan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chok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haqi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miqdori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725894"/>
              </p:ext>
            </p:extLst>
          </p:nvPr>
        </p:nvGraphicFramePr>
        <p:xfrm>
          <a:off x="575187" y="2367751"/>
          <a:ext cx="10899058" cy="312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7734"/>
                <a:gridCol w="3920184"/>
                <a:gridCol w="2741140"/>
              </a:tblGrid>
              <a:tr h="628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Tungi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ko‘ylak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bo‘laklari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Chok haqi qo‘yiladigan qirqimlar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Chok miqdori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 sm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1921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Old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ort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bo‘lak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yon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qismi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0955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oqa o‘mizi qirqimi;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09550" algn="l"/>
                        </a:tabLs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yeng o‘miz qirqimi;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0955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on qirqimi;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-"/>
                        <a:tabLst>
                          <a:tab pos="20955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tak qirqimi.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0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Old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ort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bo‘lak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adip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etak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qirqimi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94945" y="2368038"/>
            <a:ext cx="709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0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err="1">
                <a:latin typeface="Comic Sans MS" panose="030F0702030302020204" pitchFamily="66" charset="0"/>
              </a:rPr>
              <a:t>Tungi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ko‘ylak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uchun</a:t>
            </a:r>
            <a:r>
              <a:rPr lang="en-US" sz="3100" b="1" dirty="0">
                <a:latin typeface="Comic Sans MS" panose="030F0702030302020204" pitchFamily="66" charset="0"/>
              </a:rPr>
              <a:t> model </a:t>
            </a:r>
            <a:r>
              <a:rPr lang="en-US" sz="3100" b="1" dirty="0" err="1">
                <a:latin typeface="Comic Sans MS" panose="030F0702030302020204" pitchFamily="66" charset="0"/>
              </a:rPr>
              <a:t>tanlash</a:t>
            </a:r>
            <a:r>
              <a:rPr lang="en-US" sz="3100" b="1" dirty="0">
                <a:latin typeface="Comic Sans MS" panose="030F0702030302020204" pitchFamily="66" charset="0"/>
              </a:rPr>
              <a:t>, </a:t>
            </a:r>
            <a:r>
              <a:rPr lang="en-US" sz="3100" b="1" dirty="0" err="1">
                <a:latin typeface="Comic Sans MS" panose="030F0702030302020204" pitchFamily="66" charset="0"/>
              </a:rPr>
              <a:t>modellashtirish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va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andazasini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tayyorlash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usullarini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o‘rgatish</a:t>
            </a:r>
            <a:r>
              <a:rPr lang="ru-RU" sz="3100" dirty="0">
                <a:latin typeface="Comic Sans MS" panose="030F0702030302020204" pitchFamily="66" charset="0"/>
              </a:rPr>
              <a:t/>
            </a:r>
            <a:br>
              <a:rPr lang="ru-RU" sz="3100" dirty="0">
                <a:latin typeface="Comic Sans MS" panose="030F0702030302020204" pitchFamily="66" charset="0"/>
              </a:rPr>
            </a:br>
            <a:r>
              <a:rPr lang="en-US" sz="3100" b="1" dirty="0">
                <a:latin typeface="Comic Sans MS" panose="030F0702030302020204" pitchFamily="66" charset="0"/>
              </a:rPr>
              <a:t> </a:t>
            </a:r>
            <a:r>
              <a:rPr lang="ru-RU" sz="3100" dirty="0">
                <a:latin typeface="Comic Sans MS" panose="030F0702030302020204" pitchFamily="66" charset="0"/>
              </a:rPr>
              <a:t/>
            </a:r>
            <a:br>
              <a:rPr lang="ru-RU" sz="3100" dirty="0">
                <a:latin typeface="Comic Sans MS" panose="030F0702030302020204" pitchFamily="66" charset="0"/>
              </a:rPr>
            </a:br>
            <a:r>
              <a:rPr lang="en-US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361296"/>
              </p:ext>
            </p:extLst>
          </p:nvPr>
        </p:nvGraphicFramePr>
        <p:xfrm>
          <a:off x="1843548" y="1047135"/>
          <a:ext cx="7433186" cy="5673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769"/>
                <a:gridCol w="1295917"/>
                <a:gridCol w="1316294"/>
                <a:gridCol w="2784999"/>
                <a:gridCol w="1669207"/>
              </a:tblGrid>
              <a:tr h="91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60050" marR="6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Bajariladi-gan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ishlar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Moslamalar, asbob va xomashyolar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Eskizlar (chizma, rasm)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Bajarish tartibi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 anchor="ctr"/>
                </a:tc>
              </a:tr>
              <a:tr h="3226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Moda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jurnallaridan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foydalanib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qiz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bolalar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tungi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ko‘ylagi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yo‘nalishini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tahlil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qilish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tungi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ko‘ylak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uchun</a:t>
                      </a:r>
                      <a:r>
                        <a:rPr lang="en-US" sz="1400" dirty="0">
                          <a:effectLst/>
                        </a:rPr>
                        <a:t> model </a:t>
                      </a:r>
                      <a:r>
                        <a:rPr lang="en-US" sz="1400" dirty="0" err="1">
                          <a:effectLst/>
                        </a:rPr>
                        <a:t>tanlash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Moda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jurnallari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multimedia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materiallari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Moda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jurnallari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</a:t>
                      </a:r>
                      <a:r>
                        <a:rPr lang="en-US" sz="1400" dirty="0">
                          <a:effectLst/>
                        </a:rPr>
                        <a:t> multimedia </a:t>
                      </a:r>
                      <a:r>
                        <a:rPr lang="en-US" sz="1400" dirty="0" err="1">
                          <a:effectLst/>
                        </a:rPr>
                        <a:t>materiallaridan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foydalanib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bolalar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tungi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ko‘ylagi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yo‘nalishini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tahlil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qilish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tungi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ko‘ylak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uchun</a:t>
                      </a:r>
                      <a:r>
                        <a:rPr lang="en-US" sz="1400" dirty="0">
                          <a:effectLst/>
                        </a:rPr>
                        <a:t> model </a:t>
                      </a:r>
                      <a:r>
                        <a:rPr lang="en-US" sz="1400" dirty="0" err="1">
                          <a:effectLst/>
                        </a:rPr>
                        <a:t>tanlash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</a:tr>
              <a:tr h="1529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Tanlangan tungi ko‘ylak eskiz rasmini chizish.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Qog‘oz, qalam, o‘chirg‘ich.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eskiz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rasmini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texnik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shartlarga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rioya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qilgan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holda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chizish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/>
                </a:tc>
              </a:tr>
            </a:tbl>
          </a:graphicData>
        </a:graphic>
      </p:graphicFrame>
      <p:pic>
        <p:nvPicPr>
          <p:cNvPr id="5123" name="Рисунок 7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41" y="1981867"/>
            <a:ext cx="1952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75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8" y="3884368"/>
            <a:ext cx="14954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5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2" y="5238975"/>
            <a:ext cx="1391172" cy="14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9725" y="2208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5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>
                <a:latin typeface="Comic Sans MS" panose="030F0702030302020204" pitchFamily="66" charset="0"/>
              </a:rPr>
              <a:t>Oxirgi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ishlov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berish</a:t>
            </a: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atin typeface="Comic Sans MS" panose="030F0702030302020204" pitchFamily="66" charset="0"/>
              </a:rPr>
              <a:t>va</a:t>
            </a:r>
            <a:r>
              <a:rPr lang="en-US" sz="4400" b="1" dirty="0">
                <a:latin typeface="Comic Sans MS" panose="030F0702030302020204" pitchFamily="66" charset="0"/>
              </a:rPr>
              <a:t> NIIB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44066"/>
              </p:ext>
            </p:extLst>
          </p:nvPr>
        </p:nvGraphicFramePr>
        <p:xfrm>
          <a:off x="442451" y="3029077"/>
          <a:ext cx="11267766" cy="2076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552"/>
                <a:gridCol w="2192821"/>
                <a:gridCol w="1939296"/>
                <a:gridCol w="3161266"/>
                <a:gridCol w="3289831"/>
              </a:tblGrid>
              <a:tr h="2050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Qiz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bolalar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tungi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ko‘ylagini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so‘nggi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pardozlash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Qaychi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Qiz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bolalar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tungi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ylagini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o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teskarisidan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qolgan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iplari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qirqib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tashlanadi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NII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beriladi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5" name="Рисунок 7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34" y="3162452"/>
            <a:ext cx="1696627" cy="166529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6663" y="3609975"/>
            <a:ext cx="112193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7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99" y="598645"/>
            <a:ext cx="9613860" cy="10907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>
                <a:latin typeface="Comic Sans MS" panose="030F0702030302020204" pitchFamily="66" charset="0"/>
              </a:rPr>
              <a:t>Nazorat</a:t>
            </a:r>
            <a:r>
              <a:rPr lang="ru-RU" sz="4800" b="1" dirty="0"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latin typeface="Comic Sans MS" panose="030F0702030302020204" pitchFamily="66" charset="0"/>
              </a:rPr>
              <a:t>uchun</a:t>
            </a:r>
            <a:r>
              <a:rPr lang="ru-RU" sz="4800" b="1" dirty="0"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latin typeface="Comic Sans MS" panose="030F0702030302020204" pitchFamily="66" charset="0"/>
              </a:rPr>
              <a:t>savollar</a:t>
            </a:r>
            <a:r>
              <a:rPr lang="ru-RU" sz="4800" b="1" dirty="0">
                <a:latin typeface="Comic Sans MS" panose="030F0702030302020204" pitchFamily="66" charset="0"/>
              </a:rPr>
              <a:t>:</a:t>
            </a:r>
            <a:r>
              <a:rPr lang="ru-RU" sz="4800" dirty="0">
                <a:latin typeface="Comic Sans MS" panose="030F0702030302020204" pitchFamily="66" charset="0"/>
              </a:rPr>
              <a:t/>
            </a:r>
            <a:br>
              <a:rPr lang="ru-RU" sz="4800" dirty="0">
                <a:latin typeface="Comic Sans MS" panose="030F0702030302020204" pitchFamily="66" charset="0"/>
              </a:rPr>
            </a:b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3277" y="2359126"/>
            <a:ext cx="9613860" cy="1704017"/>
          </a:xfrm>
        </p:spPr>
        <p:txBody>
          <a:bodyPr>
            <a:noAutofit/>
          </a:bodyPr>
          <a:lstStyle/>
          <a:p>
            <a:pPr lvl="0" algn="ctr"/>
            <a:r>
              <a:rPr lang="en-US" sz="3600" dirty="0" smtClean="0">
                <a:latin typeface="Comic Sans MS" panose="030F0702030302020204" pitchFamily="66" charset="0"/>
              </a:rPr>
              <a:t>1. </a:t>
            </a:r>
            <a:r>
              <a:rPr lang="en-US" sz="3600" dirty="0" err="1" smtClean="0">
                <a:latin typeface="Comic Sans MS" panose="030F0702030302020204" pitchFamily="66" charset="0"/>
              </a:rPr>
              <a:t>Qiz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bolalar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tungi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ko‘ylagini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bichish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uchun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gazlamani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tayyorlash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jarayoni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qanday</a:t>
            </a:r>
            <a:r>
              <a:rPr lang="en-US" sz="3600" dirty="0">
                <a:latin typeface="Comic Sans MS" panose="030F0702030302020204" pitchFamily="66" charset="0"/>
              </a:rPr>
              <a:t>?</a:t>
            </a:r>
            <a:endParaRPr lang="ru-RU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US" sz="3600" dirty="0" smtClean="0">
                <a:latin typeface="Comic Sans MS" panose="030F0702030302020204" pitchFamily="66" charset="0"/>
              </a:rPr>
              <a:t>2. </a:t>
            </a:r>
            <a:r>
              <a:rPr lang="ru-RU" sz="3600" dirty="0" err="1" smtClean="0">
                <a:latin typeface="Comic Sans MS" panose="030F0702030302020204" pitchFamily="66" charset="0"/>
              </a:rPr>
              <a:t>Gazlamaga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andazalar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qanday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joylashtiriladi</a:t>
            </a:r>
            <a:r>
              <a:rPr lang="ru-RU" sz="3600" dirty="0">
                <a:latin typeface="Comic Sans MS" panose="030F0702030302020204" pitchFamily="66" charset="0"/>
              </a:rPr>
              <a:t>?</a:t>
            </a:r>
          </a:p>
          <a:p>
            <a:pPr lvl="0" algn="ctr"/>
            <a:r>
              <a:rPr lang="en-US" sz="3600" dirty="0" smtClean="0">
                <a:latin typeface="Comic Sans MS" panose="030F0702030302020204" pitchFamily="66" charset="0"/>
              </a:rPr>
              <a:t>3. </a:t>
            </a:r>
            <a:r>
              <a:rPr lang="en-US" sz="3600" dirty="0" err="1" smtClean="0">
                <a:latin typeface="Comic Sans MS" panose="030F0702030302020204" pitchFamily="66" charset="0"/>
              </a:rPr>
              <a:t>Qiz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bolalar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tungi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ko‘ylagini</a:t>
            </a:r>
            <a:r>
              <a:rPr lang="en-US" sz="3600" dirty="0">
                <a:latin typeface="Comic Sans MS" panose="030F0702030302020204" pitchFamily="66" charset="0"/>
              </a:rPr>
              <a:t> NII </a:t>
            </a:r>
            <a:r>
              <a:rPr lang="en-US" sz="3600" dirty="0" err="1">
                <a:latin typeface="Comic Sans MS" panose="030F0702030302020204" pitchFamily="66" charset="0"/>
              </a:rPr>
              <a:t>berish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usullarini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ayting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  <a:endParaRPr lang="ru-RU" sz="3600" dirty="0">
              <a:latin typeface="Comic Sans MS" panose="030F0702030302020204" pitchFamily="66" charset="0"/>
            </a:endParaRPr>
          </a:p>
          <a:p>
            <a:pPr algn="ctr"/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8964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296</Words>
  <Application>Microsoft Office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Symbol</vt:lpstr>
      <vt:lpstr>Times New Roman</vt:lpstr>
      <vt:lpstr>Trebuchet MS</vt:lpstr>
      <vt:lpstr>Берлин</vt:lpstr>
      <vt:lpstr>Qiz bolalar tungi ko‘ylagini tikish texnologiyasi </vt:lpstr>
      <vt:lpstr>Qiz bolalar tungi ko‘ylagi andazalarini tayyorlash.   </vt:lpstr>
      <vt:lpstr>Qiz bolalar tungi ko‘ylak namunalari. </vt:lpstr>
      <vt:lpstr>Qiz bolalar tungi ko‘ylagi bo‘laklari spetsifikatsiyasi   </vt:lpstr>
      <vt:lpstr>Qiz bolalar tungi ko‘ylak bo‘laklariga qo‘yiladigan chok haqi miqdori </vt:lpstr>
      <vt:lpstr>Tungi ko‘ylak uchun model tanlash, modellashtirish va andazasini tayyorlash usullarini o‘rgatish     </vt:lpstr>
      <vt:lpstr>Oxirgi ishlov berish va NIIB</vt:lpstr>
      <vt:lpstr>Nazorat uchun savollar: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Qiz bolalar tungi ko‘ylagini tikish texnologiyasi</dc:title>
  <dc:creator>E-MaxUser</dc:creator>
  <cp:lastModifiedBy>E-MaxUser</cp:lastModifiedBy>
  <cp:revision>6</cp:revision>
  <dcterms:created xsi:type="dcterms:W3CDTF">2021-08-24T09:40:53Z</dcterms:created>
  <dcterms:modified xsi:type="dcterms:W3CDTF">2021-08-24T10:38:31Z</dcterms:modified>
</cp:coreProperties>
</file>