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1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97A2E-669A-4540-9E36-00FB7D9B1846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6AAF7-AA07-41B7-82C7-6B384B4BC2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6AAF7-AA07-41B7-82C7-6B384B4BC208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19"/>
            <a:ext cx="8784976" cy="4941549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1340769"/>
            <a:ext cx="6912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3. Число имён существительных.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Образование множественного числа.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19"/>
            <a:ext cx="8784976" cy="4941549"/>
          </a:xfrm>
          <a:prstGeom prst="rect">
            <a:avLst/>
          </a:prstGeom>
          <a:noFill/>
        </p:spPr>
      </p:pic>
      <p:pic>
        <p:nvPicPr>
          <p:cNvPr id="3074" name="Picture 2" descr="D:\Для презентации\735g3IU8Ur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164707"/>
            <a:ext cx="2693293" cy="269329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55576" y="1052736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Имя существительное изменяется по числам.  Оно может быть в единственном и во множественном числе.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Показателем множественного числа является окончание: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Стол – стол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Мама - мам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Книга – книг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Парта - парт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Для презентации\Jj2JyZylTt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08719"/>
            <a:ext cx="8784976" cy="4941549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628800"/>
          <a:ext cx="6946131" cy="4608512"/>
        </p:xfrm>
        <a:graphic>
          <a:graphicData uri="http://schemas.openxmlformats.org/drawingml/2006/table">
            <a:tbl>
              <a:tblPr/>
              <a:tblGrid>
                <a:gridCol w="2069549"/>
                <a:gridCol w="2408489"/>
                <a:gridCol w="2468093"/>
              </a:tblGrid>
              <a:tr h="133090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ОН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МУЖСКОЙ РОД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Ы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И 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ОНА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ЖЕНСКИЙ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РОД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dirty="0" smtClean="0"/>
                        <a:t>Ы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dirty="0" smtClean="0"/>
                        <a:t> 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ОНО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СРЕДНИЙ РОД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А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605">
                <a:tc>
                  <a:txBody>
                    <a:bodyPr/>
                    <a:lstStyle/>
                    <a:p>
                      <a:r>
                        <a:rPr lang="ru-RU" dirty="0" smtClean="0"/>
                        <a:t>Журнал</a:t>
                      </a:r>
                    </a:p>
                    <a:p>
                      <a:r>
                        <a:rPr lang="ru-RU" dirty="0" err="1" smtClean="0"/>
                        <a:t>Журнал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Ы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Врач</a:t>
                      </a:r>
                    </a:p>
                    <a:p>
                      <a:r>
                        <a:rPr lang="ru-RU" dirty="0" err="1" smtClean="0"/>
                        <a:t>Врач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Карандаш</a:t>
                      </a:r>
                    </a:p>
                    <a:p>
                      <a:r>
                        <a:rPr lang="ru-RU" dirty="0" err="1" smtClean="0"/>
                        <a:t>Карандаш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Ключ</a:t>
                      </a:r>
                    </a:p>
                    <a:p>
                      <a:r>
                        <a:rPr lang="ru-RU" dirty="0" err="1" smtClean="0"/>
                        <a:t>Ключ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Машина</a:t>
                      </a:r>
                    </a:p>
                    <a:p>
                      <a:r>
                        <a:rPr lang="ru-RU" dirty="0" err="1" smtClean="0"/>
                        <a:t>Машин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Ы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Семья</a:t>
                      </a:r>
                    </a:p>
                    <a:p>
                      <a:r>
                        <a:rPr lang="ru-RU" dirty="0" err="1" smtClean="0"/>
                        <a:t>Семь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Книга</a:t>
                      </a:r>
                    </a:p>
                    <a:p>
                      <a:r>
                        <a:rPr lang="ru-RU" dirty="0" err="1" smtClean="0"/>
                        <a:t>Книг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И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 smtClean="0"/>
                    </a:p>
                    <a:p>
                      <a:r>
                        <a:rPr lang="ru-RU" dirty="0" err="1" smtClean="0"/>
                        <a:t>КвартирА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Квартир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Ы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Окно</a:t>
                      </a:r>
                    </a:p>
                    <a:p>
                      <a:r>
                        <a:rPr lang="ru-RU" dirty="0" err="1" smtClean="0"/>
                        <a:t>Окн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Море</a:t>
                      </a:r>
                    </a:p>
                    <a:p>
                      <a:r>
                        <a:rPr lang="ru-RU" dirty="0" err="1" smtClean="0"/>
                        <a:t>Мор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Я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Число</a:t>
                      </a:r>
                    </a:p>
                    <a:p>
                      <a:r>
                        <a:rPr lang="ru-RU" dirty="0" err="1" smtClean="0"/>
                        <a:t>Числ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Упражнение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err="1" smtClean="0"/>
                        <a:t>Упражнени</a:t>
                      </a:r>
                      <a:r>
                        <a:rPr lang="ru-RU" baseline="0" dirty="0" err="1" smtClean="0">
                          <a:solidFill>
                            <a:srgbClr val="FF0000"/>
                          </a:solidFill>
                        </a:rPr>
                        <a:t>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467544" y="332656"/>
            <a:ext cx="8424936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Множественное число.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Мужской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женский род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или +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Средний род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окончание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окончание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iS7BxY1qr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184" y="949605"/>
            <a:ext cx="8760296" cy="4927667"/>
          </a:xfrm>
          <a:prstGeom prst="rect">
            <a:avLst/>
          </a:prstGeom>
          <a:noFill/>
        </p:spPr>
      </p:pic>
      <p:pic>
        <p:nvPicPr>
          <p:cNvPr id="5122" name="Picture 2" descr="D:\Для презентации\LUhLMyaKwX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3" y="4538117"/>
            <a:ext cx="2088232" cy="208823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87624" y="764704"/>
            <a:ext cx="6336703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«Золотое правило» русской орфографии:</a:t>
            </a:r>
          </a:p>
          <a:p>
            <a:r>
              <a:rPr lang="ru-RU" sz="2400" dirty="0" smtClean="0"/>
              <a:t>После </a:t>
            </a:r>
            <a:r>
              <a:rPr lang="ru-RU" sz="2400" dirty="0" smtClean="0">
                <a:solidFill>
                  <a:srgbClr val="FF0000"/>
                </a:solidFill>
              </a:rPr>
              <a:t>к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rgbClr val="FF0000"/>
                </a:solidFill>
              </a:rPr>
              <a:t>г</a:t>
            </a:r>
            <a:r>
              <a:rPr lang="ru-RU" sz="2400" dirty="0" smtClean="0"/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х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rgbClr val="FF0000"/>
                </a:solidFill>
              </a:rPr>
              <a:t>ч</a:t>
            </a:r>
            <a:r>
              <a:rPr lang="ru-RU" sz="2400" dirty="0" smtClean="0"/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щ</a:t>
            </a:r>
            <a:r>
              <a:rPr lang="ru-RU" sz="2400" dirty="0" smtClean="0"/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ш</a:t>
            </a:r>
            <a:r>
              <a:rPr lang="ru-RU" sz="2400" dirty="0" smtClean="0"/>
              <a:t> </a:t>
            </a:r>
            <a:r>
              <a:rPr lang="ru-RU" sz="2400" dirty="0" smtClean="0"/>
              <a:t>всегда пишется </a:t>
            </a:r>
            <a:r>
              <a:rPr lang="ru-RU" sz="2400" dirty="0" smtClean="0">
                <a:solidFill>
                  <a:srgbClr val="FF0000"/>
                </a:solidFill>
              </a:rPr>
              <a:t>И</a:t>
            </a:r>
            <a:r>
              <a:rPr lang="ru-RU" sz="2400" dirty="0" smtClean="0"/>
              <a:t>!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988840"/>
            <a:ext cx="7128792" cy="26001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Мальчик – мальчик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девочка – девочк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этаж – этаж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мяч – мяч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стих – стих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лыжа – лыж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дача – дач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карандаш – карандаш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муха – мух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овощ – овощ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ключ – ключ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0" y="980728"/>
            <a:ext cx="8960996" cy="5040560"/>
          </a:xfrm>
          <a:prstGeom prst="rect">
            <a:avLst/>
          </a:prstGeom>
          <a:noFill/>
        </p:spPr>
      </p:pic>
      <p:pic>
        <p:nvPicPr>
          <p:cNvPr id="6147" name="Picture 3" descr="D:\Для презентации\stvn1eawkW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380731"/>
            <a:ext cx="2477269" cy="247726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39552" y="908720"/>
            <a:ext cx="4464495" cy="1569660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Существительные, которые имеют окончания </a:t>
            </a:r>
            <a:r>
              <a:rPr lang="ru-RU" sz="2400" dirty="0" smtClean="0">
                <a:solidFill>
                  <a:srgbClr val="C00000"/>
                </a:solidFill>
              </a:rPr>
              <a:t>Й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rgbClr val="C00000"/>
                </a:solidFill>
              </a:rPr>
              <a:t>Ь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rgbClr val="C00000"/>
                </a:solidFill>
              </a:rPr>
              <a:t>Я</a:t>
            </a:r>
            <a:r>
              <a:rPr lang="ru-RU" sz="2400" dirty="0" smtClean="0"/>
              <a:t> – во множественном числе меняются на </a:t>
            </a:r>
            <a:r>
              <a:rPr lang="ru-RU" sz="2400" dirty="0" smtClean="0">
                <a:solidFill>
                  <a:srgbClr val="FF0000"/>
                </a:solidFill>
              </a:rPr>
              <a:t>И.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5508104" y="1268760"/>
            <a:ext cx="252028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Й, Ь, Я - 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708920"/>
            <a:ext cx="6696744" cy="16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Трамвай – трамва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неделя – недел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семья – семь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музей – музе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словарь – словар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тетрад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аудитория – аудитори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0" y="980728"/>
            <a:ext cx="8960996" cy="5040560"/>
          </a:xfrm>
          <a:prstGeom prst="rect">
            <a:avLst/>
          </a:prstGeom>
          <a:noFill/>
        </p:spPr>
      </p:pic>
      <p:pic>
        <p:nvPicPr>
          <p:cNvPr id="3" name="Picture 3" descr="D:\Для презентации\8C_WiIi4B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149080"/>
            <a:ext cx="2333253" cy="233325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3568" y="959237"/>
            <a:ext cx="2664296" cy="3477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Исключения: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Мать – матери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Дочь – дочери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Человек – люди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Ребёнок – дети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Цветок – цветы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Яблоко – яблоки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Адрес – адреса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Берег – берега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Глаз – глаза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Голос - голоса</a:t>
            </a: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4716016" y="1124744"/>
            <a:ext cx="3312368" cy="354988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Исключения: ЬЯ</a:t>
            </a:r>
          </a:p>
          <a:p>
            <a:pPr algn="ctr"/>
            <a:r>
              <a:rPr lang="ru-RU" sz="2000" dirty="0" smtClean="0"/>
              <a:t>Брат – братья</a:t>
            </a:r>
          </a:p>
          <a:p>
            <a:pPr algn="ctr"/>
            <a:r>
              <a:rPr lang="ru-RU" sz="2000" dirty="0" smtClean="0"/>
              <a:t>Друг – друзья</a:t>
            </a:r>
          </a:p>
          <a:p>
            <a:pPr algn="ctr"/>
            <a:r>
              <a:rPr lang="ru-RU" sz="2000" dirty="0" smtClean="0"/>
              <a:t>Сын – сыновья</a:t>
            </a:r>
          </a:p>
          <a:p>
            <a:pPr algn="ctr"/>
            <a:r>
              <a:rPr lang="ru-RU" sz="2000" dirty="0" smtClean="0"/>
              <a:t>Муж – мужья</a:t>
            </a:r>
          </a:p>
          <a:p>
            <a:pPr algn="ctr"/>
            <a:r>
              <a:rPr lang="ru-RU" sz="2000" dirty="0" smtClean="0"/>
              <a:t>Зять – зятья</a:t>
            </a:r>
          </a:p>
          <a:p>
            <a:pPr algn="ctr"/>
            <a:r>
              <a:rPr lang="ru-RU" sz="2000" dirty="0" smtClean="0"/>
              <a:t>Крыло – крылья</a:t>
            </a:r>
          </a:p>
          <a:p>
            <a:pPr algn="ctr"/>
            <a:r>
              <a:rPr lang="ru-RU" sz="2000" dirty="0" smtClean="0"/>
              <a:t>Лист – листья</a:t>
            </a:r>
          </a:p>
          <a:p>
            <a:pPr algn="ctr"/>
            <a:r>
              <a:rPr lang="ru-RU" sz="2000" dirty="0" smtClean="0"/>
              <a:t>Стул – стулья</a:t>
            </a:r>
          </a:p>
          <a:p>
            <a:pPr algn="ctr"/>
            <a:r>
              <a:rPr lang="ru-RU" sz="2000" dirty="0" smtClean="0"/>
              <a:t>Дерево – деревья</a:t>
            </a:r>
          </a:p>
          <a:p>
            <a:pPr algn="ctr"/>
            <a:r>
              <a:rPr lang="ru-RU" sz="2000" dirty="0" smtClean="0"/>
              <a:t>Перо - перья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00" y="980728"/>
            <a:ext cx="8960996" cy="504056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1340768"/>
            <a:ext cx="64087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Спасибо за внимание!</a:t>
            </a: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301</Words>
  <Application>Microsoft Office PowerPoint</Application>
  <PresentationFormat>Экран (4:3)</PresentationFormat>
  <Paragraphs>86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Пользователь</cp:lastModifiedBy>
  <cp:revision>16</cp:revision>
  <dcterms:created xsi:type="dcterms:W3CDTF">2021-07-10T11:49:48Z</dcterms:created>
  <dcterms:modified xsi:type="dcterms:W3CDTF">2021-07-10T12:59:03Z</dcterms:modified>
</cp:coreProperties>
</file>